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35"/>
  </p:notesMasterIdLst>
  <p:sldIdLst>
    <p:sldId id="321" r:id="rId2"/>
    <p:sldId id="299" r:id="rId3"/>
    <p:sldId id="329" r:id="rId4"/>
    <p:sldId id="322" r:id="rId5"/>
    <p:sldId id="323" r:id="rId6"/>
    <p:sldId id="325" r:id="rId7"/>
    <p:sldId id="324" r:id="rId8"/>
    <p:sldId id="326" r:id="rId9"/>
    <p:sldId id="328" r:id="rId10"/>
    <p:sldId id="349" r:id="rId11"/>
    <p:sldId id="337" r:id="rId12"/>
    <p:sldId id="327" r:id="rId13"/>
    <p:sldId id="330" r:id="rId14"/>
    <p:sldId id="351" r:id="rId15"/>
    <p:sldId id="350" r:id="rId16"/>
    <p:sldId id="331" r:id="rId17"/>
    <p:sldId id="332" r:id="rId18"/>
    <p:sldId id="334" r:id="rId19"/>
    <p:sldId id="333" r:id="rId20"/>
    <p:sldId id="335" r:id="rId21"/>
    <p:sldId id="336" r:id="rId22"/>
    <p:sldId id="352" r:id="rId23"/>
    <p:sldId id="338" r:id="rId24"/>
    <p:sldId id="339" r:id="rId25"/>
    <p:sldId id="340" r:id="rId26"/>
    <p:sldId id="341" r:id="rId27"/>
    <p:sldId id="343" r:id="rId28"/>
    <p:sldId id="344" r:id="rId29"/>
    <p:sldId id="342" r:id="rId30"/>
    <p:sldId id="345" r:id="rId31"/>
    <p:sldId id="346" r:id="rId32"/>
    <p:sldId id="347" r:id="rId33"/>
    <p:sldId id="348" r:id="rId34"/>
  </p:sldIdLst>
  <p:sldSz cx="12192000" cy="6858000"/>
  <p:notesSz cx="6858000" cy="9199563"/>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1408" userDrawn="1">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olz, Andrew" initials="SA" lastIdx="0" clrIdx="0">
    <p:extLst>
      <p:ext uri="{19B8F6BF-5375-455C-9EA6-DF929625EA0E}">
        <p15:presenceInfo xmlns:p15="http://schemas.microsoft.com/office/powerpoint/2012/main" userId="S-1-5-21-3690945654-1931080963-2191028220-30654" providerId="AD"/>
      </p:ext>
    </p:extLst>
  </p:cmAuthor>
  <p:cmAuthor id="2" name="Zyvoloski, Brendan" initials="ZB" lastIdx="0" clrIdx="1">
    <p:extLst>
      <p:ext uri="{19B8F6BF-5375-455C-9EA6-DF929625EA0E}">
        <p15:presenceInfo xmlns:p15="http://schemas.microsoft.com/office/powerpoint/2012/main" userId="S-1-5-21-3690945654-1931080963-2191028220-259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DD8D9"/>
    <a:srgbClr val="339E9E"/>
    <a:srgbClr val="002386"/>
    <a:srgbClr val="333399"/>
    <a:srgbClr val="DDDDDD"/>
    <a:srgbClr val="000000"/>
    <a:srgbClr val="EAEAEA"/>
    <a:srgbClr val="CC3300"/>
    <a:srgbClr val="582C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6416" autoAdjust="0"/>
  </p:normalViewPr>
  <p:slideViewPr>
    <p:cSldViewPr>
      <p:cViewPr varScale="1">
        <p:scale>
          <a:sx n="114" d="100"/>
          <a:sy n="114" d="100"/>
        </p:scale>
        <p:origin x="846" y="114"/>
      </p:cViewPr>
      <p:guideLst>
        <p:guide orient="horz"/>
        <p:guide pos="14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38"/>
    </p:cViewPr>
  </p:sorterViewPr>
  <p:notesViewPr>
    <p:cSldViewPr>
      <p:cViewPr>
        <p:scale>
          <a:sx n="75" d="100"/>
          <a:sy n="75" d="100"/>
        </p:scale>
        <p:origin x="4474" y="662"/>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1747" name="Rectangle 3"/>
          <p:cNvSpPr>
            <a:spLocks noGrp="1" noChangeArrowheads="1"/>
          </p:cNvSpPr>
          <p:nvPr>
            <p:ph type="dt" idx="1"/>
          </p:nvPr>
        </p:nvSpPr>
        <p:spPr bwMode="auto">
          <a:xfrm>
            <a:off x="388620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63538" y="690563"/>
            <a:ext cx="6132512" cy="3449637"/>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914400" y="4370388"/>
            <a:ext cx="5029200" cy="413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1751" name="Rectangle 7"/>
          <p:cNvSpPr>
            <a:spLocks noGrp="1" noChangeArrowheads="1"/>
          </p:cNvSpPr>
          <p:nvPr>
            <p:ph type="sldNum" sz="quarter" idx="5"/>
          </p:nvPr>
        </p:nvSpPr>
        <p:spPr bwMode="auto">
          <a:xfrm>
            <a:off x="388620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90E81FF0-0BD8-40F9-B7C5-3A7DD547172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a:t>
            </a:fld>
            <a:endParaRPr lang="en-US" altLang="en-US"/>
          </a:p>
        </p:txBody>
      </p:sp>
    </p:spTree>
    <p:extLst>
      <p:ext uri="{BB962C8B-B14F-4D97-AF65-F5344CB8AC3E}">
        <p14:creationId xmlns:p14="http://schemas.microsoft.com/office/powerpoint/2010/main" val="356481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13</a:t>
            </a:fld>
            <a:endParaRPr lang="en-US" altLang="en-US"/>
          </a:p>
        </p:txBody>
      </p:sp>
    </p:spTree>
    <p:extLst>
      <p:ext uri="{BB962C8B-B14F-4D97-AF65-F5344CB8AC3E}">
        <p14:creationId xmlns:p14="http://schemas.microsoft.com/office/powerpoint/2010/main" val="1523992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14</a:t>
            </a:fld>
            <a:endParaRPr lang="en-US" altLang="en-US"/>
          </a:p>
        </p:txBody>
      </p:sp>
    </p:spTree>
    <p:extLst>
      <p:ext uri="{BB962C8B-B14F-4D97-AF65-F5344CB8AC3E}">
        <p14:creationId xmlns:p14="http://schemas.microsoft.com/office/powerpoint/2010/main" val="696182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15</a:t>
            </a:fld>
            <a:endParaRPr lang="en-US" altLang="en-US"/>
          </a:p>
        </p:txBody>
      </p:sp>
    </p:spTree>
    <p:extLst>
      <p:ext uri="{BB962C8B-B14F-4D97-AF65-F5344CB8AC3E}">
        <p14:creationId xmlns:p14="http://schemas.microsoft.com/office/powerpoint/2010/main" val="445472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16</a:t>
            </a:fld>
            <a:endParaRPr lang="en-US" altLang="en-US"/>
          </a:p>
        </p:txBody>
      </p:sp>
    </p:spTree>
    <p:extLst>
      <p:ext uri="{BB962C8B-B14F-4D97-AF65-F5344CB8AC3E}">
        <p14:creationId xmlns:p14="http://schemas.microsoft.com/office/powerpoint/2010/main" val="2624461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17</a:t>
            </a:fld>
            <a:endParaRPr lang="en-US" altLang="en-US"/>
          </a:p>
        </p:txBody>
      </p:sp>
    </p:spTree>
    <p:extLst>
      <p:ext uri="{BB962C8B-B14F-4D97-AF65-F5344CB8AC3E}">
        <p14:creationId xmlns:p14="http://schemas.microsoft.com/office/powerpoint/2010/main" val="1290186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18</a:t>
            </a:fld>
            <a:endParaRPr lang="en-US" altLang="en-US"/>
          </a:p>
        </p:txBody>
      </p:sp>
    </p:spTree>
    <p:extLst>
      <p:ext uri="{BB962C8B-B14F-4D97-AF65-F5344CB8AC3E}">
        <p14:creationId xmlns:p14="http://schemas.microsoft.com/office/powerpoint/2010/main" val="49640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19</a:t>
            </a:fld>
            <a:endParaRPr lang="en-US" altLang="en-US"/>
          </a:p>
        </p:txBody>
      </p:sp>
    </p:spTree>
    <p:extLst>
      <p:ext uri="{BB962C8B-B14F-4D97-AF65-F5344CB8AC3E}">
        <p14:creationId xmlns:p14="http://schemas.microsoft.com/office/powerpoint/2010/main" val="3994907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20</a:t>
            </a:fld>
            <a:endParaRPr lang="en-US" altLang="en-US"/>
          </a:p>
        </p:txBody>
      </p:sp>
    </p:spTree>
    <p:extLst>
      <p:ext uri="{BB962C8B-B14F-4D97-AF65-F5344CB8AC3E}">
        <p14:creationId xmlns:p14="http://schemas.microsoft.com/office/powerpoint/2010/main" val="2928557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21</a:t>
            </a:fld>
            <a:endParaRPr lang="en-US" altLang="en-US"/>
          </a:p>
        </p:txBody>
      </p:sp>
    </p:spTree>
    <p:extLst>
      <p:ext uri="{BB962C8B-B14F-4D97-AF65-F5344CB8AC3E}">
        <p14:creationId xmlns:p14="http://schemas.microsoft.com/office/powerpoint/2010/main" val="3294600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22</a:t>
            </a:fld>
            <a:endParaRPr lang="en-US" altLang="en-US"/>
          </a:p>
        </p:txBody>
      </p:sp>
    </p:spTree>
    <p:extLst>
      <p:ext uri="{BB962C8B-B14F-4D97-AF65-F5344CB8AC3E}">
        <p14:creationId xmlns:p14="http://schemas.microsoft.com/office/powerpoint/2010/main" val="1943891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4</a:t>
            </a:fld>
            <a:endParaRPr lang="en-US" altLang="en-US"/>
          </a:p>
        </p:txBody>
      </p:sp>
    </p:spTree>
    <p:extLst>
      <p:ext uri="{BB962C8B-B14F-4D97-AF65-F5344CB8AC3E}">
        <p14:creationId xmlns:p14="http://schemas.microsoft.com/office/powerpoint/2010/main" val="3700005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23</a:t>
            </a:fld>
            <a:endParaRPr lang="en-US" altLang="en-US"/>
          </a:p>
        </p:txBody>
      </p:sp>
    </p:spTree>
    <p:extLst>
      <p:ext uri="{BB962C8B-B14F-4D97-AF65-F5344CB8AC3E}">
        <p14:creationId xmlns:p14="http://schemas.microsoft.com/office/powerpoint/2010/main" val="2258569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25</a:t>
            </a:fld>
            <a:endParaRPr lang="en-US" altLang="en-US"/>
          </a:p>
        </p:txBody>
      </p:sp>
    </p:spTree>
    <p:extLst>
      <p:ext uri="{BB962C8B-B14F-4D97-AF65-F5344CB8AC3E}">
        <p14:creationId xmlns:p14="http://schemas.microsoft.com/office/powerpoint/2010/main" val="41700594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26</a:t>
            </a:fld>
            <a:endParaRPr lang="en-US" altLang="en-US"/>
          </a:p>
        </p:txBody>
      </p:sp>
    </p:spTree>
    <p:extLst>
      <p:ext uri="{BB962C8B-B14F-4D97-AF65-F5344CB8AC3E}">
        <p14:creationId xmlns:p14="http://schemas.microsoft.com/office/powerpoint/2010/main" val="2260193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27</a:t>
            </a:fld>
            <a:endParaRPr lang="en-US" altLang="en-US"/>
          </a:p>
        </p:txBody>
      </p:sp>
    </p:spTree>
    <p:extLst>
      <p:ext uri="{BB962C8B-B14F-4D97-AF65-F5344CB8AC3E}">
        <p14:creationId xmlns:p14="http://schemas.microsoft.com/office/powerpoint/2010/main" val="339814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28</a:t>
            </a:fld>
            <a:endParaRPr lang="en-US" altLang="en-US"/>
          </a:p>
        </p:txBody>
      </p:sp>
    </p:spTree>
    <p:extLst>
      <p:ext uri="{BB962C8B-B14F-4D97-AF65-F5344CB8AC3E}">
        <p14:creationId xmlns:p14="http://schemas.microsoft.com/office/powerpoint/2010/main" val="1050703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29</a:t>
            </a:fld>
            <a:endParaRPr lang="en-US" altLang="en-US"/>
          </a:p>
        </p:txBody>
      </p:sp>
    </p:spTree>
    <p:extLst>
      <p:ext uri="{BB962C8B-B14F-4D97-AF65-F5344CB8AC3E}">
        <p14:creationId xmlns:p14="http://schemas.microsoft.com/office/powerpoint/2010/main" val="3835135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30</a:t>
            </a:fld>
            <a:endParaRPr lang="en-US" altLang="en-US"/>
          </a:p>
        </p:txBody>
      </p:sp>
    </p:spTree>
    <p:extLst>
      <p:ext uri="{BB962C8B-B14F-4D97-AF65-F5344CB8AC3E}">
        <p14:creationId xmlns:p14="http://schemas.microsoft.com/office/powerpoint/2010/main" val="1695483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31</a:t>
            </a:fld>
            <a:endParaRPr lang="en-US" altLang="en-US"/>
          </a:p>
        </p:txBody>
      </p:sp>
    </p:spTree>
    <p:extLst>
      <p:ext uri="{BB962C8B-B14F-4D97-AF65-F5344CB8AC3E}">
        <p14:creationId xmlns:p14="http://schemas.microsoft.com/office/powerpoint/2010/main" val="1661303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33</a:t>
            </a:fld>
            <a:endParaRPr lang="en-US" altLang="en-US"/>
          </a:p>
        </p:txBody>
      </p:sp>
    </p:spTree>
    <p:extLst>
      <p:ext uri="{BB962C8B-B14F-4D97-AF65-F5344CB8AC3E}">
        <p14:creationId xmlns:p14="http://schemas.microsoft.com/office/powerpoint/2010/main" val="3280995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5</a:t>
            </a:fld>
            <a:endParaRPr lang="en-US" altLang="en-US"/>
          </a:p>
        </p:txBody>
      </p:sp>
    </p:spTree>
    <p:extLst>
      <p:ext uri="{BB962C8B-B14F-4D97-AF65-F5344CB8AC3E}">
        <p14:creationId xmlns:p14="http://schemas.microsoft.com/office/powerpoint/2010/main" val="310801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6</a:t>
            </a:fld>
            <a:endParaRPr lang="en-US" altLang="en-US"/>
          </a:p>
        </p:txBody>
      </p:sp>
    </p:spTree>
    <p:extLst>
      <p:ext uri="{BB962C8B-B14F-4D97-AF65-F5344CB8AC3E}">
        <p14:creationId xmlns:p14="http://schemas.microsoft.com/office/powerpoint/2010/main" val="1188846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7</a:t>
            </a:fld>
            <a:endParaRPr lang="en-US" altLang="en-US"/>
          </a:p>
        </p:txBody>
      </p:sp>
    </p:spTree>
    <p:extLst>
      <p:ext uri="{BB962C8B-B14F-4D97-AF65-F5344CB8AC3E}">
        <p14:creationId xmlns:p14="http://schemas.microsoft.com/office/powerpoint/2010/main" val="535803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8</a:t>
            </a:fld>
            <a:endParaRPr lang="en-US" altLang="en-US"/>
          </a:p>
        </p:txBody>
      </p:sp>
    </p:spTree>
    <p:extLst>
      <p:ext uri="{BB962C8B-B14F-4D97-AF65-F5344CB8AC3E}">
        <p14:creationId xmlns:p14="http://schemas.microsoft.com/office/powerpoint/2010/main" val="1684189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10</a:t>
            </a:fld>
            <a:endParaRPr lang="en-US" altLang="en-US"/>
          </a:p>
        </p:txBody>
      </p:sp>
    </p:spTree>
    <p:extLst>
      <p:ext uri="{BB962C8B-B14F-4D97-AF65-F5344CB8AC3E}">
        <p14:creationId xmlns:p14="http://schemas.microsoft.com/office/powerpoint/2010/main" val="3907580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11</a:t>
            </a:fld>
            <a:endParaRPr lang="en-US" altLang="en-US"/>
          </a:p>
        </p:txBody>
      </p:sp>
    </p:spTree>
    <p:extLst>
      <p:ext uri="{BB962C8B-B14F-4D97-AF65-F5344CB8AC3E}">
        <p14:creationId xmlns:p14="http://schemas.microsoft.com/office/powerpoint/2010/main" val="3128916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690563"/>
            <a:ext cx="6132512" cy="3449637"/>
          </a:xfrm>
        </p:spPr>
      </p:sp>
      <p:sp>
        <p:nvSpPr>
          <p:cNvPr id="3" name="Notes Placeholder 2"/>
          <p:cNvSpPr>
            <a:spLocks noGrp="1"/>
          </p:cNvSpPr>
          <p:nvPr>
            <p:ph type="body" idx="1"/>
          </p:nvPr>
        </p:nvSpPr>
        <p:spPr/>
        <p:txBody>
          <a:bodyPr/>
          <a:lstStyle/>
          <a:p>
            <a:pPr eaLnBrk="1" hangingPunct="1"/>
            <a:endParaRPr lang="en-US" altLang="en-US"/>
          </a:p>
        </p:txBody>
      </p:sp>
      <p:sp>
        <p:nvSpPr>
          <p:cNvPr id="4" name="Slide Number Placeholder 3"/>
          <p:cNvSpPr>
            <a:spLocks noGrp="1"/>
          </p:cNvSpPr>
          <p:nvPr>
            <p:ph type="sldNum" sz="quarter" idx="10"/>
          </p:nvPr>
        </p:nvSpPr>
        <p:spPr/>
        <p:txBody>
          <a:bodyPr/>
          <a:lstStyle/>
          <a:p>
            <a:pPr>
              <a:defRPr/>
            </a:pPr>
            <a:fld id="{90E81FF0-0BD8-40F9-B7C5-3A7DD547172F}" type="slidenum">
              <a:rPr lang="en-US" altLang="en-US" smtClean="0"/>
              <a:pPr>
                <a:defRPr/>
              </a:pPr>
              <a:t>12</a:t>
            </a:fld>
            <a:endParaRPr lang="en-US" altLang="en-US"/>
          </a:p>
        </p:txBody>
      </p:sp>
    </p:spTree>
    <p:extLst>
      <p:ext uri="{BB962C8B-B14F-4D97-AF65-F5344CB8AC3E}">
        <p14:creationId xmlns:p14="http://schemas.microsoft.com/office/powerpoint/2010/main" val="2303868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Title 12"/>
          <p:cNvSpPr>
            <a:spLocks noGrp="1"/>
          </p:cNvSpPr>
          <p:nvPr>
            <p:ph type="title"/>
          </p:nvPr>
        </p:nvSpPr>
        <p:spPr>
          <a:xfrm>
            <a:off x="2998238" y="2449733"/>
            <a:ext cx="8885189" cy="1325563"/>
          </a:xfrm>
        </p:spPr>
        <p:txBody>
          <a:bodyPr>
            <a:normAutofit/>
          </a:bodyPr>
          <a:lstStyle>
            <a:lvl1pPr algn="r">
              <a:defRPr sz="3600" b="1">
                <a:solidFill>
                  <a:schemeClr val="bg1"/>
                </a:solidFill>
                <a:latin typeface="+mn-lt"/>
                <a:cs typeface="Times New Roman" panose="02020603050405020304" pitchFamily="18" charset="0"/>
              </a:defRPr>
            </a:lvl1pPr>
          </a:lstStyle>
          <a:p>
            <a:r>
              <a:rPr lang="en-US"/>
              <a:t>Click to edit Master title style</a:t>
            </a:r>
          </a:p>
        </p:txBody>
      </p:sp>
    </p:spTree>
    <p:extLst>
      <p:ext uri="{BB962C8B-B14F-4D97-AF65-F5344CB8AC3E}">
        <p14:creationId xmlns:p14="http://schemas.microsoft.com/office/powerpoint/2010/main" val="87461745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7144963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16431185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1" y="365127"/>
            <a:ext cx="10515599" cy="1325563"/>
          </a:xfrm>
        </p:spPr>
        <p:txBody>
          <a:bodyPr>
            <a:normAutofit/>
          </a:bodyPr>
          <a:lstStyle>
            <a:lvl1pPr>
              <a:defRPr sz="3600" b="1" i="0" u="none">
                <a:solidFill>
                  <a:schemeClr val="tx1">
                    <a:lumMod val="65000"/>
                    <a:lumOff val="35000"/>
                  </a:schemeClr>
                </a:solidFill>
                <a:latin typeface="+mn-lt"/>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838200" y="1825625"/>
            <a:ext cx="10515600" cy="4351338"/>
          </a:xfrm>
        </p:spPr>
        <p:txBody>
          <a:bodyPr/>
          <a:lstStyle>
            <a:lvl1pPr>
              <a:defRPr sz="2400" b="0">
                <a:solidFill>
                  <a:schemeClr val="tx1">
                    <a:lumMod val="65000"/>
                    <a:lumOff val="35000"/>
                  </a:schemeClr>
                </a:solidFill>
                <a:latin typeface="+mn-lt"/>
                <a:cs typeface="Arial" panose="020B0604020202020204" pitchFamily="34" charset="0"/>
              </a:defRPr>
            </a:lvl1pPr>
            <a:lvl2pPr>
              <a:defRPr>
                <a:solidFill>
                  <a:schemeClr val="tx1">
                    <a:lumMod val="65000"/>
                    <a:lumOff val="35000"/>
                  </a:schemeClr>
                </a:solidFill>
                <a:latin typeface="+mn-lt"/>
                <a:cs typeface="Arial" panose="020B0604020202020204" pitchFamily="34" charset="0"/>
              </a:defRPr>
            </a:lvl2pPr>
            <a:lvl3pPr>
              <a:defRPr>
                <a:solidFill>
                  <a:schemeClr val="tx1">
                    <a:lumMod val="65000"/>
                    <a:lumOff val="35000"/>
                  </a:schemeClr>
                </a:solidFill>
                <a:latin typeface="+mn-lt"/>
                <a:cs typeface="Arial" panose="020B0604020202020204" pitchFamily="34" charset="0"/>
              </a:defRPr>
            </a:lvl3pPr>
            <a:lvl4pPr>
              <a:defRPr>
                <a:solidFill>
                  <a:schemeClr val="tx1">
                    <a:lumMod val="65000"/>
                    <a:lumOff val="35000"/>
                  </a:schemeClr>
                </a:solidFill>
                <a:latin typeface="+mn-lt"/>
                <a:cs typeface="Arial" panose="020B0604020202020204" pitchFamily="34" charset="0"/>
              </a:defRPr>
            </a:lvl4pPr>
            <a:lvl5pPr>
              <a:defRPr>
                <a:solidFill>
                  <a:schemeClr val="tx1">
                    <a:lumMod val="65000"/>
                    <a:lumOff val="35000"/>
                  </a:schemeClr>
                </a:solidFill>
                <a:latin typeface="+mn-lt"/>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0235725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2254902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5289535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65797691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10130485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16197389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4281845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2604485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t>6/9/2020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t>‹#›</a:t>
            </a:fld>
            <a:endParaRPr lang="en-US"/>
          </a:p>
        </p:txBody>
      </p:sp>
    </p:spTree>
    <p:extLst>
      <p:ext uri="{BB962C8B-B14F-4D97-AF65-F5344CB8AC3E}">
        <p14:creationId xmlns:p14="http://schemas.microsoft.com/office/powerpoint/2010/main" val="2240915636"/>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coronavirus/2019-ncov/if-you-are-sick/steps-when-sick.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anding.google.com/screener/covid1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44D403-F136-4753-B6F1-AA62A7C4DD86}"/>
              </a:ext>
            </a:extLst>
          </p:cNvPr>
          <p:cNvSpPr>
            <a:spLocks noGrp="1"/>
          </p:cNvSpPr>
          <p:nvPr>
            <p:ph type="title"/>
          </p:nvPr>
        </p:nvSpPr>
        <p:spPr>
          <a:xfrm>
            <a:off x="228600" y="2449733"/>
            <a:ext cx="11654827" cy="1325563"/>
          </a:xfrm>
        </p:spPr>
        <p:txBody>
          <a:bodyPr>
            <a:noAutofit/>
          </a:bodyPr>
          <a:lstStyle/>
          <a:p>
            <a:pPr algn="ctr"/>
            <a:r>
              <a:rPr lang="en-US" sz="5400"/>
              <a:t>COVID-19 Employee Training Presentation – California</a:t>
            </a:r>
            <a:endParaRPr lang="en-US" sz="2000"/>
          </a:p>
        </p:txBody>
      </p:sp>
      <p:sp>
        <p:nvSpPr>
          <p:cNvPr id="2" name="TextBox 1">
            <a:extLst>
              <a:ext uri="{FF2B5EF4-FFF2-40B4-BE49-F238E27FC236}">
                <a16:creationId xmlns:a16="http://schemas.microsoft.com/office/drawing/2014/main" id="{5B111D30-F43F-4393-ABAD-C4B477D20CA6}"/>
              </a:ext>
            </a:extLst>
          </p:cNvPr>
          <p:cNvSpPr txBox="1"/>
          <p:nvPr/>
        </p:nvSpPr>
        <p:spPr>
          <a:xfrm>
            <a:off x="3657600" y="3962400"/>
            <a:ext cx="8858028" cy="518678"/>
          </a:xfrm>
          <a:prstGeom prst="rect">
            <a:avLst/>
          </a:prstGeom>
          <a:noFill/>
        </p:spPr>
        <p:txBody>
          <a:bodyPr wrap="square" rtlCol="0">
            <a:spAutoFit/>
          </a:bodyPr>
          <a:lstStyle/>
          <a:p>
            <a:r>
              <a:rPr lang="en-US" sz="2800">
                <a:solidFill>
                  <a:schemeClr val="bg1"/>
                </a:solidFill>
              </a:rPr>
              <a:t>Provided by: Cavignac &amp; Associates Insurance Brokers</a:t>
            </a:r>
          </a:p>
        </p:txBody>
      </p:sp>
    </p:spTree>
    <p:extLst>
      <p:ext uri="{BB962C8B-B14F-4D97-AF65-F5344CB8AC3E}">
        <p14:creationId xmlns:p14="http://schemas.microsoft.com/office/powerpoint/2010/main" val="349329106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Monitor Your Health</a:t>
            </a:r>
          </a:p>
        </p:txBody>
      </p:sp>
      <p:sp>
        <p:nvSpPr>
          <p:cNvPr id="3" name="Content Placeholder 2"/>
          <p:cNvSpPr>
            <a:spLocks noGrp="1"/>
          </p:cNvSpPr>
          <p:nvPr>
            <p:ph idx="1"/>
          </p:nvPr>
        </p:nvSpPr>
        <p:spPr>
          <a:xfrm>
            <a:off x="838200" y="1447800"/>
            <a:ext cx="10515600" cy="4729163"/>
          </a:xfrm>
        </p:spPr>
        <p:txBody>
          <a:bodyPr>
            <a:normAutofit fontScale="92500" lnSpcReduction="20000"/>
          </a:bodyPr>
          <a:lstStyle/>
          <a:p>
            <a:r>
              <a:rPr lang="en-US">
                <a:solidFill>
                  <a:schemeClr val="tx1">
                    <a:lumMod val="75000"/>
                    <a:lumOff val="25000"/>
                  </a:schemeClr>
                </a:solidFill>
              </a:rPr>
              <a:t>Be mindful of your health and look out for COVID-19 symptoms, such as fevers, coughs or shortness of breath.</a:t>
            </a:r>
          </a:p>
          <a:p>
            <a:r>
              <a:rPr lang="en-US">
                <a:solidFill>
                  <a:schemeClr val="tx1">
                    <a:lumMod val="75000"/>
                    <a:lumOff val="25000"/>
                  </a:schemeClr>
                </a:solidFill>
              </a:rPr>
              <a:t>Take your temperature if symptoms develop. Don’t take your temperature within 30 minutes of exercising or after taking medications that could lower your temperature, like acetaminophen.</a:t>
            </a:r>
          </a:p>
          <a:p>
            <a:r>
              <a:rPr lang="en-US">
                <a:solidFill>
                  <a:schemeClr val="tx1">
                    <a:lumMod val="75000"/>
                    <a:lumOff val="25000"/>
                  </a:schemeClr>
                </a:solidFill>
              </a:rPr>
              <a:t>Follow </a:t>
            </a:r>
            <a:r>
              <a:rPr lang="en-US">
                <a:solidFill>
                  <a:schemeClr val="tx1">
                    <a:lumMod val="75000"/>
                    <a:lumOff val="25000"/>
                  </a:schemeClr>
                </a:solidFill>
                <a:hlinkClick r:id="rId3"/>
              </a:rPr>
              <a:t>CDC guidance</a:t>
            </a:r>
            <a:r>
              <a:rPr lang="en-US">
                <a:solidFill>
                  <a:schemeClr val="tx1">
                    <a:lumMod val="75000"/>
                    <a:lumOff val="25000"/>
                  </a:schemeClr>
                </a:solidFill>
              </a:rPr>
              <a:t> if symptoms develop. Specifically, you should:</a:t>
            </a:r>
          </a:p>
          <a:p>
            <a:pPr lvl="1">
              <a:buFont typeface="Courier New" panose="02070309020205020404" pitchFamily="49" charset="0"/>
              <a:buChar char="o"/>
            </a:pPr>
            <a:r>
              <a:rPr lang="en-US"/>
              <a:t>Stay home except to get medical care.</a:t>
            </a:r>
          </a:p>
          <a:p>
            <a:pPr lvl="1">
              <a:buFont typeface="Courier New" panose="02070309020205020404" pitchFamily="49" charset="0"/>
              <a:buChar char="o"/>
            </a:pPr>
            <a:r>
              <a:rPr lang="en-US"/>
              <a:t>Get rest and stay hydrated.</a:t>
            </a:r>
          </a:p>
          <a:p>
            <a:pPr lvl="1">
              <a:buFont typeface="Courier New" panose="02070309020205020404" pitchFamily="49" charset="0"/>
              <a:buChar char="o"/>
            </a:pPr>
            <a:r>
              <a:rPr lang="en-US"/>
              <a:t>Separate yourself from other people.</a:t>
            </a:r>
          </a:p>
          <a:p>
            <a:pPr lvl="1">
              <a:buFont typeface="Courier New" panose="02070309020205020404" pitchFamily="49" charset="0"/>
              <a:buChar char="o"/>
            </a:pPr>
            <a:r>
              <a:rPr lang="en-US">
                <a:solidFill>
                  <a:schemeClr val="tx1">
                    <a:lumMod val="75000"/>
                    <a:lumOff val="25000"/>
                  </a:schemeClr>
                </a:solidFill>
              </a:rPr>
              <a:t>Wear a cloth face covering.</a:t>
            </a:r>
          </a:p>
          <a:p>
            <a:pPr lvl="1">
              <a:buFont typeface="Courier New" panose="02070309020205020404" pitchFamily="49" charset="0"/>
              <a:buChar char="o"/>
            </a:pPr>
            <a:r>
              <a:rPr lang="en-US"/>
              <a:t>Cover your coughs and sneezes.</a:t>
            </a:r>
          </a:p>
          <a:p>
            <a:pPr lvl="1">
              <a:buFont typeface="Courier New" panose="02070309020205020404" pitchFamily="49" charset="0"/>
              <a:buChar char="o"/>
            </a:pPr>
            <a:r>
              <a:rPr lang="en-US"/>
              <a:t>Clean your hands often.</a:t>
            </a:r>
          </a:p>
          <a:p>
            <a:pPr lvl="1">
              <a:buFont typeface="Courier New" panose="02070309020205020404" pitchFamily="49" charset="0"/>
              <a:buChar char="o"/>
            </a:pPr>
            <a:r>
              <a:rPr lang="en-US"/>
              <a:t>Stay in touch with your doctor. Call ahead before seeking medical care. Be sure to get care immediately if you have trouble breathing or are experiencing other troubling symptoms.</a:t>
            </a:r>
          </a:p>
        </p:txBody>
      </p:sp>
    </p:spTree>
    <p:extLst>
      <p:ext uri="{BB962C8B-B14F-4D97-AF65-F5344CB8AC3E}">
        <p14:creationId xmlns:p14="http://schemas.microsoft.com/office/powerpoint/2010/main" val="328639744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Stay Home if You Feel Sick</a:t>
            </a:r>
          </a:p>
        </p:txBody>
      </p:sp>
      <p:sp>
        <p:nvSpPr>
          <p:cNvPr id="3" name="Content Placeholder 2"/>
          <p:cNvSpPr>
            <a:spLocks noGrp="1"/>
          </p:cNvSpPr>
          <p:nvPr>
            <p:ph idx="1"/>
          </p:nvPr>
        </p:nvSpPr>
        <p:spPr>
          <a:xfrm>
            <a:off x="838200" y="1447800"/>
            <a:ext cx="10515600" cy="4729163"/>
          </a:xfrm>
        </p:spPr>
        <p:txBody>
          <a:bodyPr>
            <a:normAutofit/>
          </a:bodyPr>
          <a:lstStyle/>
          <a:p>
            <a:r>
              <a:rPr lang="en-US">
                <a:solidFill>
                  <a:schemeClr val="tx1">
                    <a:lumMod val="75000"/>
                    <a:lumOff val="25000"/>
                  </a:schemeClr>
                </a:solidFill>
              </a:rPr>
              <a:t>Sick employees are encouraged to stay home. Furthermore, employees who show signs of COVID-19 (e.g., those who have a cough, sore throat or fever) will be sent home or to a hospital immediately.</a:t>
            </a:r>
          </a:p>
          <a:p>
            <a:r>
              <a:rPr lang="en-US">
                <a:solidFill>
                  <a:schemeClr val="tx1">
                    <a:lumMod val="75000"/>
                    <a:lumOff val="25000"/>
                  </a:schemeClr>
                </a:solidFill>
              </a:rPr>
              <a:t>Employees who are out ill with a fever or acute respiratory symptoms should not return to work until all the following occur:</a:t>
            </a:r>
          </a:p>
          <a:p>
            <a:pPr marL="914400" lvl="1" indent="-457200">
              <a:buFont typeface="+mj-lt"/>
              <a:buAutoNum type="arabicPeriod"/>
            </a:pPr>
            <a:r>
              <a:rPr lang="en-US">
                <a:solidFill>
                  <a:schemeClr val="tx1">
                    <a:lumMod val="75000"/>
                    <a:lumOff val="25000"/>
                  </a:schemeClr>
                </a:solidFill>
              </a:rPr>
              <a:t>The employee has not experienced a fever in three full days and has not used a fever-reducing medication.</a:t>
            </a:r>
          </a:p>
          <a:p>
            <a:pPr marL="914400" lvl="1" indent="-457200">
              <a:buFont typeface="+mj-lt"/>
              <a:buAutoNum type="arabicPeriod"/>
            </a:pPr>
            <a:r>
              <a:rPr lang="en-US">
                <a:solidFill>
                  <a:schemeClr val="tx1">
                    <a:lumMod val="75000"/>
                    <a:lumOff val="25000"/>
                  </a:schemeClr>
                </a:solidFill>
              </a:rPr>
              <a:t>The employee has not experienced any acute respiratory illness symptoms in three full days.</a:t>
            </a:r>
          </a:p>
          <a:p>
            <a:pPr marL="914400" lvl="1" indent="-457200">
              <a:buFont typeface="+mj-lt"/>
              <a:buAutoNum type="arabicPeriod"/>
            </a:pPr>
            <a:r>
              <a:rPr lang="en-US">
                <a:solidFill>
                  <a:schemeClr val="tx1">
                    <a:lumMod val="75000"/>
                    <a:lumOff val="25000"/>
                  </a:schemeClr>
                </a:solidFill>
              </a:rPr>
              <a:t>At least 10 days have passed since the employee’s symptoms first appeared.  </a:t>
            </a:r>
          </a:p>
          <a:p>
            <a:r>
              <a:rPr lang="en-US">
                <a:solidFill>
                  <a:schemeClr val="tx1">
                    <a:lumMod val="75000"/>
                    <a:lumOff val="25000"/>
                  </a:schemeClr>
                </a:solidFill>
              </a:rPr>
              <a:t>Employees who return to work following an illness must promptly report any recurrence of symptoms.</a:t>
            </a:r>
          </a:p>
        </p:txBody>
      </p:sp>
    </p:spTree>
    <p:extLst>
      <p:ext uri="{BB962C8B-B14F-4D97-AF65-F5344CB8AC3E}">
        <p14:creationId xmlns:p14="http://schemas.microsoft.com/office/powerpoint/2010/main" val="160448045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1">
                    <a:lumMod val="75000"/>
                    <a:lumOff val="25000"/>
                  </a:schemeClr>
                </a:solidFill>
              </a:rPr>
              <a:t>Avoid Touching Your Face, and Cover Your Coughs and Sneezes</a:t>
            </a:r>
            <a:br>
              <a:rPr lang="en-US">
                <a:solidFill>
                  <a:schemeClr val="tx1">
                    <a:lumMod val="75000"/>
                    <a:lumOff val="25000"/>
                  </a:schemeClr>
                </a:solidFill>
              </a:rPr>
            </a:br>
            <a:endParaRPr lang="en-US"/>
          </a:p>
        </p:txBody>
      </p:sp>
      <p:sp>
        <p:nvSpPr>
          <p:cNvPr id="3" name="Content Placeholder 2"/>
          <p:cNvSpPr>
            <a:spLocks noGrp="1"/>
          </p:cNvSpPr>
          <p:nvPr>
            <p:ph idx="1"/>
          </p:nvPr>
        </p:nvSpPr>
        <p:spPr>
          <a:xfrm>
            <a:off x="838200" y="1825625"/>
            <a:ext cx="10515600" cy="4351338"/>
          </a:xfrm>
        </p:spPr>
        <p:txBody>
          <a:bodyPr>
            <a:normAutofit lnSpcReduction="10000"/>
          </a:bodyPr>
          <a:lstStyle/>
          <a:p>
            <a:r>
              <a:rPr lang="en-US">
                <a:solidFill>
                  <a:schemeClr val="tx1">
                    <a:lumMod val="75000"/>
                    <a:lumOff val="25000"/>
                  </a:schemeClr>
                </a:solidFill>
              </a:rPr>
              <a:t>Respiratory illnesses like COVID-19 can spread when individuals:</a:t>
            </a:r>
          </a:p>
          <a:p>
            <a:pPr lvl="1">
              <a:buFont typeface="Courier New" panose="02070309020205020404" pitchFamily="49" charset="0"/>
              <a:buChar char="o"/>
            </a:pPr>
            <a:r>
              <a:rPr lang="en-US">
                <a:solidFill>
                  <a:schemeClr val="tx1">
                    <a:lumMod val="75000"/>
                    <a:lumOff val="25000"/>
                  </a:schemeClr>
                </a:solidFill>
              </a:rPr>
              <a:t>Cough, sneeze or talk</a:t>
            </a:r>
          </a:p>
          <a:p>
            <a:pPr lvl="1">
              <a:buFont typeface="Courier New" panose="02070309020205020404" pitchFamily="49" charset="0"/>
              <a:buChar char="o"/>
            </a:pPr>
            <a:r>
              <a:rPr lang="en-US">
                <a:solidFill>
                  <a:schemeClr val="tx1">
                    <a:lumMod val="75000"/>
                    <a:lumOff val="25000"/>
                  </a:schemeClr>
                </a:solidFill>
              </a:rPr>
              <a:t>Touch their face with unwashed hands after touching contaminated surfaces or objects</a:t>
            </a:r>
          </a:p>
          <a:p>
            <a:r>
              <a:rPr lang="en-US">
                <a:solidFill>
                  <a:schemeClr val="tx1">
                    <a:lumMod val="75000"/>
                    <a:lumOff val="25000"/>
                  </a:schemeClr>
                </a:solidFill>
              </a:rPr>
              <a:t>To help stop the spread of germs:</a:t>
            </a:r>
          </a:p>
          <a:p>
            <a:pPr lvl="1">
              <a:buFont typeface="Courier New" panose="02070309020205020404" pitchFamily="49" charset="0"/>
              <a:buChar char="o"/>
            </a:pPr>
            <a:r>
              <a:rPr lang="en-US">
                <a:solidFill>
                  <a:schemeClr val="tx1">
                    <a:lumMod val="75000"/>
                    <a:lumOff val="25000"/>
                  </a:schemeClr>
                </a:solidFill>
              </a:rPr>
              <a:t>Cover your mouth and nose with a tissue when you cough or sneeze. If you don’t have a tissue, cough or sneeze into your elbow, not your hands.</a:t>
            </a:r>
          </a:p>
          <a:p>
            <a:pPr lvl="1">
              <a:buFont typeface="Courier New" panose="02070309020205020404" pitchFamily="49" charset="0"/>
              <a:buChar char="o"/>
            </a:pPr>
            <a:r>
              <a:rPr lang="en-US">
                <a:solidFill>
                  <a:schemeClr val="tx1">
                    <a:lumMod val="75000"/>
                    <a:lumOff val="25000"/>
                  </a:schemeClr>
                </a:solidFill>
              </a:rPr>
              <a:t>Throw used tissues in the trash.</a:t>
            </a:r>
          </a:p>
          <a:p>
            <a:pPr lvl="1">
              <a:buFont typeface="Courier New" panose="02070309020205020404" pitchFamily="49" charset="0"/>
              <a:buChar char="o"/>
            </a:pPr>
            <a:r>
              <a:rPr lang="en-US">
                <a:solidFill>
                  <a:schemeClr val="tx1">
                    <a:lumMod val="75000"/>
                    <a:lumOff val="25000"/>
                  </a:schemeClr>
                </a:solidFill>
              </a:rPr>
              <a:t>Wash your hands after blowing your nose, coughing or sneezing.</a:t>
            </a:r>
          </a:p>
          <a:p>
            <a:r>
              <a:rPr lang="en-US"/>
              <a:t>Washing your hands is one of the most effective ways to prevent yourself and your loved ones from getting sick, especially at key times when you are likely to get and spread germs.</a:t>
            </a:r>
            <a:endParaRPr lang="en-US">
              <a:solidFill>
                <a:schemeClr val="tx1">
                  <a:lumMod val="75000"/>
                  <a:lumOff val="25000"/>
                </a:schemeClr>
              </a:solidFill>
            </a:endParaRPr>
          </a:p>
        </p:txBody>
      </p:sp>
    </p:spTree>
    <p:extLst>
      <p:ext uri="{BB962C8B-B14F-4D97-AF65-F5344CB8AC3E}">
        <p14:creationId xmlns:p14="http://schemas.microsoft.com/office/powerpoint/2010/main" val="287861692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Practice Good Hygiene</a:t>
            </a:r>
          </a:p>
        </p:txBody>
      </p:sp>
      <p:sp>
        <p:nvSpPr>
          <p:cNvPr id="3" name="Content Placeholder 2"/>
          <p:cNvSpPr>
            <a:spLocks noGrp="1"/>
          </p:cNvSpPr>
          <p:nvPr>
            <p:ph idx="1"/>
          </p:nvPr>
        </p:nvSpPr>
        <p:spPr>
          <a:xfrm>
            <a:off x="838200" y="1825625"/>
            <a:ext cx="10515600" cy="4351338"/>
          </a:xfrm>
        </p:spPr>
        <p:txBody>
          <a:bodyPr>
            <a:normAutofit/>
          </a:bodyPr>
          <a:lstStyle/>
          <a:p>
            <a:r>
              <a:rPr lang="en-US">
                <a:solidFill>
                  <a:schemeClr val="tx1">
                    <a:lumMod val="75000"/>
                    <a:lumOff val="25000"/>
                  </a:schemeClr>
                </a:solidFill>
              </a:rPr>
              <a:t>As COVID-19 is primarily transferred from person to person, one of the best ways to prevent the spread is by washing your hands. </a:t>
            </a:r>
          </a:p>
          <a:p>
            <a:r>
              <a:rPr lang="en-US">
                <a:solidFill>
                  <a:schemeClr val="tx1">
                    <a:lumMod val="75000"/>
                    <a:lumOff val="25000"/>
                  </a:schemeClr>
                </a:solidFill>
              </a:rPr>
              <a:t>Hand-washing routines should include the following:</a:t>
            </a:r>
          </a:p>
          <a:p>
            <a:pPr lvl="1">
              <a:buFont typeface="Courier New" panose="02070309020205020404" pitchFamily="49" charset="0"/>
              <a:buChar char="o"/>
            </a:pPr>
            <a:r>
              <a:rPr lang="en-US">
                <a:solidFill>
                  <a:schemeClr val="tx1">
                    <a:lumMod val="75000"/>
                    <a:lumOff val="25000"/>
                  </a:schemeClr>
                </a:solidFill>
              </a:rPr>
              <a:t>Washing your hands frequently with soap and water, for at least 20 seconds</a:t>
            </a:r>
          </a:p>
          <a:p>
            <a:pPr lvl="1">
              <a:buFont typeface="Courier New" panose="02070309020205020404" pitchFamily="49" charset="0"/>
              <a:buChar char="o"/>
            </a:pPr>
            <a:r>
              <a:rPr lang="en-US">
                <a:solidFill>
                  <a:schemeClr val="tx1">
                    <a:lumMod val="75000"/>
                    <a:lumOff val="25000"/>
                  </a:schemeClr>
                </a:solidFill>
              </a:rPr>
              <a:t>Using hand sanitizer with at least 60% alcohol if soap and water are unavailable in your work area</a:t>
            </a:r>
          </a:p>
          <a:p>
            <a:r>
              <a:rPr lang="en-US">
                <a:solidFill>
                  <a:schemeClr val="tx1">
                    <a:lumMod val="75000"/>
                    <a:lumOff val="25000"/>
                  </a:schemeClr>
                </a:solidFill>
              </a:rPr>
              <a:t>Please note that, while hand sanitizers can quickly reduce the number of germs on hands in many situations, they:</a:t>
            </a:r>
          </a:p>
          <a:p>
            <a:pPr lvl="1">
              <a:buFont typeface="Courier New" panose="02070309020205020404" pitchFamily="49" charset="0"/>
              <a:buChar char="o"/>
            </a:pPr>
            <a:r>
              <a:rPr lang="en-US">
                <a:solidFill>
                  <a:schemeClr val="tx1">
                    <a:lumMod val="75000"/>
                    <a:lumOff val="25000"/>
                  </a:schemeClr>
                </a:solidFill>
              </a:rPr>
              <a:t>Do not eliminate all types of germs.</a:t>
            </a:r>
          </a:p>
          <a:p>
            <a:pPr lvl="1">
              <a:buFont typeface="Courier New" panose="02070309020205020404" pitchFamily="49" charset="0"/>
              <a:buChar char="o"/>
            </a:pPr>
            <a:r>
              <a:rPr lang="en-US">
                <a:solidFill>
                  <a:schemeClr val="tx1">
                    <a:lumMod val="75000"/>
                    <a:lumOff val="25000"/>
                  </a:schemeClr>
                </a:solidFill>
              </a:rPr>
              <a:t>May not be as effective when hands are visibly dirty or greasy.</a:t>
            </a:r>
          </a:p>
          <a:p>
            <a:pPr>
              <a:buFont typeface="Courier New" panose="02070309020205020404" pitchFamily="49" charset="0"/>
              <a:buChar char="o"/>
            </a:pPr>
            <a:endParaRPr lang="en-US">
              <a:solidFill>
                <a:schemeClr val="tx1">
                  <a:lumMod val="75000"/>
                  <a:lumOff val="25000"/>
                </a:schemeClr>
              </a:solidFill>
            </a:endParaRPr>
          </a:p>
          <a:p>
            <a:pPr marL="0" indent="0">
              <a:buNone/>
            </a:pPr>
            <a:endParaRPr lang="en-US">
              <a:solidFill>
                <a:schemeClr val="tx1">
                  <a:lumMod val="75000"/>
                  <a:lumOff val="25000"/>
                </a:schemeClr>
              </a:solidFill>
            </a:endParaRPr>
          </a:p>
        </p:txBody>
      </p:sp>
    </p:spTree>
    <p:extLst>
      <p:ext uri="{BB962C8B-B14F-4D97-AF65-F5344CB8AC3E}">
        <p14:creationId xmlns:p14="http://schemas.microsoft.com/office/powerpoint/2010/main" val="99120348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Practice Good Hygiene, Cont.</a:t>
            </a:r>
          </a:p>
        </p:txBody>
      </p:sp>
      <p:sp>
        <p:nvSpPr>
          <p:cNvPr id="3" name="Content Placeholder 2"/>
          <p:cNvSpPr>
            <a:spLocks noGrp="1"/>
          </p:cNvSpPr>
          <p:nvPr>
            <p:ph idx="1"/>
          </p:nvPr>
        </p:nvSpPr>
        <p:spPr>
          <a:xfrm>
            <a:off x="838200" y="1825625"/>
            <a:ext cx="10515600" cy="4351338"/>
          </a:xfrm>
        </p:spPr>
        <p:txBody>
          <a:bodyPr>
            <a:normAutofit/>
          </a:bodyPr>
          <a:lstStyle/>
          <a:p>
            <a:r>
              <a:rPr lang="en-US">
                <a:solidFill>
                  <a:schemeClr val="tx1">
                    <a:lumMod val="75000"/>
                    <a:lumOff val="25000"/>
                  </a:schemeClr>
                </a:solidFill>
              </a:rPr>
              <a:t>To wash your hands effectively, do the following:</a:t>
            </a:r>
          </a:p>
          <a:p>
            <a:pPr marL="914400" lvl="1" indent="-457200">
              <a:buFont typeface="+mj-lt"/>
              <a:buAutoNum type="arabicPeriod"/>
            </a:pPr>
            <a:r>
              <a:rPr lang="en-US">
                <a:solidFill>
                  <a:schemeClr val="tx1">
                    <a:lumMod val="75000"/>
                    <a:lumOff val="25000"/>
                  </a:schemeClr>
                </a:solidFill>
              </a:rPr>
              <a:t>Wet your hands with clean, running water (warm or cold), turn off the tap and apply soap.</a:t>
            </a:r>
          </a:p>
          <a:p>
            <a:pPr marL="914400" lvl="1" indent="-457200">
              <a:buFont typeface="+mj-lt"/>
              <a:buAutoNum type="arabicPeriod"/>
            </a:pPr>
            <a:r>
              <a:rPr lang="en-US">
                <a:solidFill>
                  <a:schemeClr val="tx1">
                    <a:lumMod val="75000"/>
                    <a:lumOff val="25000"/>
                  </a:schemeClr>
                </a:solidFill>
              </a:rPr>
              <a:t>Lather your hands by rubbing them together with the soap. Lather the backs of your hands, between your fingers and under your nails.</a:t>
            </a:r>
          </a:p>
          <a:p>
            <a:pPr marL="914400" lvl="1" indent="-457200">
              <a:buFont typeface="+mj-lt"/>
              <a:buAutoNum type="arabicPeriod"/>
            </a:pPr>
            <a:r>
              <a:rPr lang="en-US">
                <a:solidFill>
                  <a:schemeClr val="tx1">
                    <a:lumMod val="75000"/>
                    <a:lumOff val="25000"/>
                  </a:schemeClr>
                </a:solidFill>
              </a:rPr>
              <a:t>Scrub your hands for at least 20 seconds. </a:t>
            </a:r>
          </a:p>
          <a:p>
            <a:pPr marL="914400" lvl="1" indent="-457200">
              <a:buFont typeface="+mj-lt"/>
              <a:buAutoNum type="arabicPeriod"/>
            </a:pPr>
            <a:r>
              <a:rPr lang="en-US">
                <a:solidFill>
                  <a:schemeClr val="tx1">
                    <a:lumMod val="75000"/>
                    <a:lumOff val="25000"/>
                  </a:schemeClr>
                </a:solidFill>
              </a:rPr>
              <a:t>Rinse your hands well under clean, running water.</a:t>
            </a:r>
          </a:p>
          <a:p>
            <a:pPr marL="914400" lvl="1" indent="-457200">
              <a:buFont typeface="+mj-lt"/>
              <a:buAutoNum type="arabicPeriod"/>
            </a:pPr>
            <a:r>
              <a:rPr lang="en-US">
                <a:solidFill>
                  <a:schemeClr val="tx1">
                    <a:lumMod val="75000"/>
                    <a:lumOff val="25000"/>
                  </a:schemeClr>
                </a:solidFill>
              </a:rPr>
              <a:t>Dry your hands using a clean towel. You can also air-dry them.</a:t>
            </a:r>
          </a:p>
          <a:p>
            <a:pPr marL="0" indent="0">
              <a:buNone/>
            </a:pPr>
            <a:endParaRPr lang="en-US">
              <a:solidFill>
                <a:schemeClr val="tx1">
                  <a:lumMod val="75000"/>
                  <a:lumOff val="25000"/>
                </a:schemeClr>
              </a:solidFill>
            </a:endParaRPr>
          </a:p>
        </p:txBody>
      </p:sp>
    </p:spTree>
    <p:extLst>
      <p:ext uri="{BB962C8B-B14F-4D97-AF65-F5344CB8AC3E}">
        <p14:creationId xmlns:p14="http://schemas.microsoft.com/office/powerpoint/2010/main" val="376407488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Practice Good Hygiene, Cont.</a:t>
            </a:r>
          </a:p>
        </p:txBody>
      </p:sp>
      <p:sp>
        <p:nvSpPr>
          <p:cNvPr id="3" name="Content Placeholder 2"/>
          <p:cNvSpPr>
            <a:spLocks noGrp="1"/>
          </p:cNvSpPr>
          <p:nvPr>
            <p:ph idx="1"/>
          </p:nvPr>
        </p:nvSpPr>
        <p:spPr>
          <a:xfrm>
            <a:off x="828229" y="1371599"/>
            <a:ext cx="10515600" cy="5121273"/>
          </a:xfrm>
        </p:spPr>
        <p:txBody>
          <a:bodyPr numCol="2">
            <a:normAutofit/>
          </a:bodyPr>
          <a:lstStyle/>
          <a:p>
            <a:r>
              <a:rPr lang="en-US"/>
              <a:t>Wash your hands often, especially during these key times when you are likely to get and spread germs:</a:t>
            </a:r>
          </a:p>
          <a:p>
            <a:pPr lvl="1">
              <a:buFont typeface="Courier New" panose="02070309020205020404" pitchFamily="49" charset="0"/>
              <a:buChar char="o"/>
            </a:pPr>
            <a:r>
              <a:rPr lang="en-US"/>
              <a:t>Before, during and after preparing food</a:t>
            </a:r>
          </a:p>
          <a:p>
            <a:pPr lvl="1">
              <a:buFont typeface="Courier New" panose="02070309020205020404" pitchFamily="49" charset="0"/>
              <a:buChar char="o"/>
            </a:pPr>
            <a:r>
              <a:rPr lang="en-US"/>
              <a:t>Before eating food</a:t>
            </a:r>
          </a:p>
          <a:p>
            <a:pPr lvl="1">
              <a:buFont typeface="Courier New" panose="02070309020205020404" pitchFamily="49" charset="0"/>
              <a:buChar char="o"/>
            </a:pPr>
            <a:r>
              <a:rPr lang="en-US"/>
              <a:t>Before and after caring for someone at home who is sick with vomiting or diarrhea</a:t>
            </a:r>
          </a:p>
          <a:p>
            <a:pPr lvl="1">
              <a:buFont typeface="Courier New" panose="02070309020205020404" pitchFamily="49" charset="0"/>
              <a:buChar char="o"/>
            </a:pPr>
            <a:r>
              <a:rPr lang="en-US"/>
              <a:t>Before and after treating a cut or wound</a:t>
            </a:r>
          </a:p>
          <a:p>
            <a:pPr lvl="1">
              <a:buFont typeface="Courier New" panose="02070309020205020404" pitchFamily="49" charset="0"/>
              <a:buChar char="o"/>
            </a:pPr>
            <a:r>
              <a:rPr lang="en-US"/>
              <a:t>After using the restroom</a:t>
            </a:r>
          </a:p>
          <a:p>
            <a:pPr lvl="1">
              <a:buFont typeface="Courier New" panose="02070309020205020404" pitchFamily="49" charset="0"/>
              <a:buChar char="o"/>
            </a:pPr>
            <a:r>
              <a:rPr lang="en-US"/>
              <a:t>After changing diapers or cleaning up a child who has used the toilet</a:t>
            </a:r>
          </a:p>
          <a:p>
            <a:pPr lvl="1">
              <a:buFont typeface="Courier New" panose="02070309020205020404" pitchFamily="49" charset="0"/>
              <a:buChar char="o"/>
            </a:pPr>
            <a:r>
              <a:rPr lang="en-US"/>
              <a:t>After blowing your nose, coughing or sneezing</a:t>
            </a:r>
          </a:p>
          <a:p>
            <a:pPr lvl="1">
              <a:buFont typeface="Courier New" panose="02070309020205020404" pitchFamily="49" charset="0"/>
              <a:buChar char="o"/>
            </a:pPr>
            <a:r>
              <a:rPr lang="en-US"/>
              <a:t>After touching an animal, animal feed or animal waste</a:t>
            </a:r>
          </a:p>
          <a:p>
            <a:pPr lvl="1">
              <a:buFont typeface="Courier New" panose="02070309020205020404" pitchFamily="49" charset="0"/>
              <a:buChar char="o"/>
            </a:pPr>
            <a:r>
              <a:rPr lang="en-US"/>
              <a:t>After handling pet food or pet treats</a:t>
            </a:r>
          </a:p>
          <a:p>
            <a:pPr lvl="1">
              <a:buFont typeface="Courier New" panose="02070309020205020404" pitchFamily="49" charset="0"/>
              <a:buChar char="o"/>
            </a:pPr>
            <a:r>
              <a:rPr lang="en-US"/>
              <a:t>After touching garbage</a:t>
            </a:r>
          </a:p>
          <a:p>
            <a:pPr lvl="1">
              <a:buFont typeface="Courier New" panose="02070309020205020404" pitchFamily="49" charset="0"/>
              <a:buChar char="o"/>
            </a:pPr>
            <a:r>
              <a:rPr lang="en-US"/>
              <a:t>After you have been in a public place and touched an item or surface that may be frequently touched by other people</a:t>
            </a:r>
          </a:p>
          <a:p>
            <a:pPr lvl="1">
              <a:buFont typeface="Courier New" panose="02070309020205020404" pitchFamily="49" charset="0"/>
              <a:buChar char="o"/>
            </a:pPr>
            <a:r>
              <a:rPr lang="en-US"/>
              <a:t>Before touching your eyes, nose or mouth</a:t>
            </a:r>
          </a:p>
          <a:p>
            <a:pPr marL="0" indent="0">
              <a:buNone/>
            </a:pPr>
            <a:endParaRPr lang="en-US">
              <a:solidFill>
                <a:schemeClr val="tx1">
                  <a:lumMod val="75000"/>
                  <a:lumOff val="25000"/>
                </a:schemeClr>
              </a:solidFill>
            </a:endParaRPr>
          </a:p>
        </p:txBody>
      </p:sp>
    </p:spTree>
    <p:extLst>
      <p:ext uri="{BB962C8B-B14F-4D97-AF65-F5344CB8AC3E}">
        <p14:creationId xmlns:p14="http://schemas.microsoft.com/office/powerpoint/2010/main" val="225893088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Practice Social Distancing</a:t>
            </a:r>
          </a:p>
        </p:txBody>
      </p:sp>
      <p:sp>
        <p:nvSpPr>
          <p:cNvPr id="3" name="Content Placeholder 2"/>
          <p:cNvSpPr>
            <a:spLocks noGrp="1"/>
          </p:cNvSpPr>
          <p:nvPr>
            <p:ph idx="1"/>
          </p:nvPr>
        </p:nvSpPr>
        <p:spPr>
          <a:xfrm>
            <a:off x="838200" y="1447800"/>
            <a:ext cx="10515600" cy="4729163"/>
          </a:xfrm>
        </p:spPr>
        <p:txBody>
          <a:bodyPr>
            <a:normAutofit lnSpcReduction="10000"/>
          </a:bodyPr>
          <a:lstStyle/>
          <a:p>
            <a:r>
              <a:rPr lang="en-US"/>
              <a:t>Social distancing, also called “physical distancing,” refers to putting space between yourself and others outside of your home. </a:t>
            </a:r>
          </a:p>
          <a:p>
            <a:r>
              <a:rPr lang="en-US"/>
              <a:t>Keeping space between you and others is one of the best tools to avoid being exposed to COVID-19.</a:t>
            </a:r>
          </a:p>
          <a:p>
            <a:r>
              <a:rPr lang="en-US"/>
              <a:t>To practice social or physical distancing:</a:t>
            </a:r>
          </a:p>
          <a:p>
            <a:pPr lvl="1">
              <a:buFont typeface="Courier New" panose="02070309020205020404" pitchFamily="49" charset="0"/>
              <a:buChar char="o"/>
            </a:pPr>
            <a:r>
              <a:rPr lang="en-US"/>
              <a:t>Stay at least 6 feet (about 2 arms’ lengths) from other people.</a:t>
            </a:r>
          </a:p>
          <a:p>
            <a:pPr lvl="1">
              <a:buFont typeface="Courier New" panose="02070309020205020404" pitchFamily="49" charset="0"/>
              <a:buChar char="o"/>
            </a:pPr>
            <a:r>
              <a:rPr lang="en-US"/>
              <a:t>Do not gather in groups.</a:t>
            </a:r>
          </a:p>
          <a:p>
            <a:pPr lvl="1">
              <a:buFont typeface="Courier New" panose="02070309020205020404" pitchFamily="49" charset="0"/>
              <a:buChar char="o"/>
            </a:pPr>
            <a:r>
              <a:rPr lang="en-US"/>
              <a:t>Stay out of crowded places, and avoid mass gatherings.</a:t>
            </a:r>
          </a:p>
          <a:p>
            <a:pPr lvl="1">
              <a:buFont typeface="Courier New" panose="02070309020205020404" pitchFamily="49" charset="0"/>
              <a:buChar char="o"/>
            </a:pPr>
            <a:r>
              <a:rPr lang="en-US"/>
              <a:t>Follow guidance from your local authorities.</a:t>
            </a:r>
            <a:endParaRPr lang="en-US" sz="2000"/>
          </a:p>
          <a:p>
            <a:pPr lvl="1">
              <a:buFont typeface="Courier New" panose="02070309020205020404" pitchFamily="49" charset="0"/>
              <a:buChar char="o"/>
            </a:pPr>
            <a:r>
              <a:rPr lang="en-US"/>
              <a:t>Use mail-order for medications, if possible.</a:t>
            </a:r>
          </a:p>
          <a:p>
            <a:pPr lvl="1">
              <a:buFont typeface="Courier New" panose="02070309020205020404" pitchFamily="49" charset="0"/>
              <a:buChar char="o"/>
            </a:pPr>
            <a:r>
              <a:rPr lang="en-US"/>
              <a:t>Consider using a grocery delivery service.</a:t>
            </a:r>
          </a:p>
          <a:p>
            <a:pPr lvl="1">
              <a:buFont typeface="Courier New" panose="02070309020205020404" pitchFamily="49" charset="0"/>
              <a:buChar char="o"/>
            </a:pPr>
            <a:r>
              <a:rPr lang="en-US"/>
              <a:t>Avoid using any kind of public transportation, ride-sharing or taxis, when possible. </a:t>
            </a:r>
            <a:endParaRPr lang="en-US" sz="2000"/>
          </a:p>
          <a:p>
            <a:pPr lvl="1">
              <a:buFont typeface="Courier New" panose="02070309020205020404" pitchFamily="49" charset="0"/>
              <a:buChar char="o"/>
            </a:pPr>
            <a:endParaRPr lang="en-US"/>
          </a:p>
          <a:p>
            <a:pPr marL="0" indent="0">
              <a:buNone/>
            </a:pPr>
            <a:endParaRPr lang="en-US">
              <a:solidFill>
                <a:schemeClr val="tx1">
                  <a:lumMod val="75000"/>
                  <a:lumOff val="25000"/>
                </a:schemeClr>
              </a:solidFill>
            </a:endParaRPr>
          </a:p>
        </p:txBody>
      </p:sp>
    </p:spTree>
    <p:extLst>
      <p:ext uri="{BB962C8B-B14F-4D97-AF65-F5344CB8AC3E}">
        <p14:creationId xmlns:p14="http://schemas.microsoft.com/office/powerpoint/2010/main" val="206980501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Use Cloth Face Coverings</a:t>
            </a:r>
          </a:p>
        </p:txBody>
      </p:sp>
      <p:sp>
        <p:nvSpPr>
          <p:cNvPr id="3" name="Content Placeholder 2"/>
          <p:cNvSpPr>
            <a:spLocks noGrp="1"/>
          </p:cNvSpPr>
          <p:nvPr>
            <p:ph idx="1"/>
          </p:nvPr>
        </p:nvSpPr>
        <p:spPr>
          <a:xfrm>
            <a:off x="838200" y="1447800"/>
            <a:ext cx="10515600" cy="4729163"/>
          </a:xfrm>
        </p:spPr>
        <p:txBody>
          <a:bodyPr>
            <a:normAutofit/>
          </a:bodyPr>
          <a:lstStyle/>
          <a:p>
            <a:r>
              <a:rPr lang="en-US"/>
              <a:t>The CDC recommends wearing cloth face coverings in public settings where other social distancing measures are difficult to maintain, such as in grocery stores, pharmacies and gas stations.</a:t>
            </a:r>
          </a:p>
          <a:p>
            <a:r>
              <a:rPr lang="en-US"/>
              <a:t>Cloth face coverings may slow the spread of COVID-19 and keep people who may have it, but do not know it, from transmitting it to others. They are particularly beneficial when combined with everyday preventive actions and social distancing in public settings.</a:t>
            </a:r>
          </a:p>
          <a:p>
            <a:r>
              <a:rPr lang="en-US"/>
              <a:t>It should be noted that cloth face coverings shouldn’t be used by the following individuals:</a:t>
            </a:r>
          </a:p>
          <a:p>
            <a:pPr lvl="1">
              <a:buFont typeface="Courier New" panose="02070309020205020404" pitchFamily="49" charset="0"/>
              <a:buChar char="o"/>
            </a:pPr>
            <a:r>
              <a:rPr lang="en-US"/>
              <a:t>Children under the age of 2</a:t>
            </a:r>
          </a:p>
          <a:p>
            <a:pPr lvl="1">
              <a:buFont typeface="Courier New" panose="02070309020205020404" pitchFamily="49" charset="0"/>
              <a:buChar char="o"/>
            </a:pPr>
            <a:r>
              <a:rPr lang="en-US"/>
              <a:t>Anyone who has trouble breathing or is unconscious, incapacitated or otherwise unable to remove masks without assistance</a:t>
            </a:r>
          </a:p>
          <a:p>
            <a:pPr marL="0" indent="0">
              <a:buNone/>
            </a:pPr>
            <a:endParaRPr lang="en-US">
              <a:solidFill>
                <a:schemeClr val="tx1">
                  <a:lumMod val="75000"/>
                  <a:lumOff val="25000"/>
                </a:schemeClr>
              </a:solidFill>
            </a:endParaRPr>
          </a:p>
        </p:txBody>
      </p:sp>
    </p:spTree>
    <p:extLst>
      <p:ext uri="{BB962C8B-B14F-4D97-AF65-F5344CB8AC3E}">
        <p14:creationId xmlns:p14="http://schemas.microsoft.com/office/powerpoint/2010/main" val="391228283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Use Cloth Face Coverings, Cont.</a:t>
            </a:r>
          </a:p>
        </p:txBody>
      </p:sp>
      <p:sp>
        <p:nvSpPr>
          <p:cNvPr id="3" name="Content Placeholder 2"/>
          <p:cNvSpPr>
            <a:spLocks noGrp="1"/>
          </p:cNvSpPr>
          <p:nvPr>
            <p:ph idx="1"/>
          </p:nvPr>
        </p:nvSpPr>
        <p:spPr>
          <a:xfrm>
            <a:off x="838200" y="1447800"/>
            <a:ext cx="10515600" cy="4729163"/>
          </a:xfrm>
        </p:spPr>
        <p:txBody>
          <a:bodyPr>
            <a:normAutofit/>
          </a:bodyPr>
          <a:lstStyle/>
          <a:p>
            <a:r>
              <a:rPr lang="en-US"/>
              <a:t>Cloth face coverings protect others around you from getting sick should you be infected. Specifically, cloth face coverings provide an extra layer to help prevent the respiratory droplets from traveling through the air and onto other people.</a:t>
            </a:r>
          </a:p>
          <a:p>
            <a:r>
              <a:rPr lang="en-US"/>
              <a:t>Do </a:t>
            </a:r>
            <a:r>
              <a:rPr lang="en-US" b="1"/>
              <a:t>NOT</a:t>
            </a:r>
            <a:r>
              <a:rPr lang="en-US"/>
              <a:t> use a face mask meant for a health care worker (e.g., surgical masks or N95 respirators). </a:t>
            </a:r>
          </a:p>
          <a:p>
            <a:r>
              <a:rPr lang="en-US"/>
              <a:t>When using cloth face coverings, continue to keep about 6 feet between yourself and others. Cloth face coverings are not a substitute for social distancing.</a:t>
            </a:r>
            <a:endParaRPr lang="en-US">
              <a:solidFill>
                <a:schemeClr val="tx1">
                  <a:lumMod val="75000"/>
                  <a:lumOff val="25000"/>
                </a:schemeClr>
              </a:solidFill>
            </a:endParaRPr>
          </a:p>
        </p:txBody>
      </p:sp>
    </p:spTree>
    <p:extLst>
      <p:ext uri="{BB962C8B-B14F-4D97-AF65-F5344CB8AC3E}">
        <p14:creationId xmlns:p14="http://schemas.microsoft.com/office/powerpoint/2010/main" val="43582137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Use Cloth Face Coverings, Cont.</a:t>
            </a:r>
          </a:p>
        </p:txBody>
      </p:sp>
      <p:sp>
        <p:nvSpPr>
          <p:cNvPr id="3" name="Content Placeholder 2"/>
          <p:cNvSpPr>
            <a:spLocks noGrp="1"/>
          </p:cNvSpPr>
          <p:nvPr>
            <p:ph idx="1"/>
          </p:nvPr>
        </p:nvSpPr>
        <p:spPr>
          <a:xfrm>
            <a:off x="838200" y="1447800"/>
            <a:ext cx="10515600" cy="4729163"/>
          </a:xfrm>
        </p:spPr>
        <p:txBody>
          <a:bodyPr>
            <a:normAutofit lnSpcReduction="10000"/>
          </a:bodyPr>
          <a:lstStyle/>
          <a:p>
            <a:r>
              <a:rPr lang="en-US"/>
              <a:t>When using cloth face coverings, keep in mind the following best practices:</a:t>
            </a:r>
          </a:p>
          <a:p>
            <a:pPr lvl="1">
              <a:buFont typeface="Courier New" panose="02070309020205020404" pitchFamily="49" charset="0"/>
              <a:buChar char="o"/>
            </a:pPr>
            <a:r>
              <a:rPr lang="en-US"/>
              <a:t>Wash your hands before putting on your face covering.</a:t>
            </a:r>
          </a:p>
          <a:p>
            <a:pPr lvl="1">
              <a:buFont typeface="Courier New" panose="02070309020205020404" pitchFamily="49" charset="0"/>
              <a:buChar char="o"/>
            </a:pPr>
            <a:r>
              <a:rPr lang="en-US"/>
              <a:t>Put the covering over your nose and mouth and secure it under your chin—try to fit it snugly against the sides of your face.</a:t>
            </a:r>
          </a:p>
          <a:p>
            <a:pPr lvl="1">
              <a:buFont typeface="Courier New" panose="02070309020205020404" pitchFamily="49" charset="0"/>
              <a:buChar char="o"/>
            </a:pPr>
            <a:r>
              <a:rPr lang="en-US"/>
              <a:t>Make sure you can breathe easily.</a:t>
            </a:r>
          </a:p>
          <a:p>
            <a:pPr lvl="1">
              <a:buFont typeface="Courier New" panose="02070309020205020404" pitchFamily="49" charset="0"/>
              <a:buChar char="o"/>
            </a:pPr>
            <a:r>
              <a:rPr lang="en-US"/>
              <a:t>Keep the covering on your face the entire time you’re in public.</a:t>
            </a:r>
          </a:p>
          <a:p>
            <a:pPr lvl="1">
              <a:buFont typeface="Courier New" panose="02070309020205020404" pitchFamily="49" charset="0"/>
              <a:buChar char="o"/>
            </a:pPr>
            <a:r>
              <a:rPr lang="en-US"/>
              <a:t>Don’t touch the covering while wearing it. If you have to touch it, wash your hands before doing so.</a:t>
            </a:r>
          </a:p>
          <a:p>
            <a:pPr lvl="1">
              <a:buFont typeface="Courier New" panose="02070309020205020404" pitchFamily="49" charset="0"/>
              <a:buChar char="o"/>
            </a:pPr>
            <a:r>
              <a:rPr lang="en-US"/>
              <a:t>Take the covering off carefully when you’re done using it, only handling it by the ear loops or ties. Be careful not to touch your eyes, nose and mouth when removing the covering. Wash your hands immediately after handling the covering.</a:t>
            </a:r>
          </a:p>
          <a:p>
            <a:pPr lvl="1">
              <a:buFont typeface="Courier New" panose="02070309020205020404" pitchFamily="49" charset="0"/>
              <a:buChar char="o"/>
            </a:pPr>
            <a:r>
              <a:rPr lang="en-US"/>
              <a:t>Wash your covering after each use.</a:t>
            </a:r>
          </a:p>
          <a:p>
            <a:pPr lvl="1">
              <a:buFont typeface="Courier New" panose="02070309020205020404" pitchFamily="49" charset="0"/>
              <a:buChar char="o"/>
            </a:pPr>
            <a:endParaRPr lang="en-US">
              <a:solidFill>
                <a:schemeClr val="tx1">
                  <a:lumMod val="75000"/>
                  <a:lumOff val="25000"/>
                </a:schemeClr>
              </a:solidFill>
            </a:endParaRPr>
          </a:p>
        </p:txBody>
      </p:sp>
    </p:spTree>
    <p:extLst>
      <p:ext uri="{BB962C8B-B14F-4D97-AF65-F5344CB8AC3E}">
        <p14:creationId xmlns:p14="http://schemas.microsoft.com/office/powerpoint/2010/main" val="9689784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The Purpose of This Presentation</a:t>
            </a:r>
            <a:endParaRPr lang="en-US"/>
          </a:p>
        </p:txBody>
      </p:sp>
      <p:sp>
        <p:nvSpPr>
          <p:cNvPr id="3" name="Content Placeholder 2"/>
          <p:cNvSpPr>
            <a:spLocks noGrp="1"/>
          </p:cNvSpPr>
          <p:nvPr>
            <p:ph idx="1"/>
          </p:nvPr>
        </p:nvSpPr>
        <p:spPr>
          <a:xfrm>
            <a:off x="838200" y="1825625"/>
            <a:ext cx="10515600" cy="4351338"/>
          </a:xfrm>
        </p:spPr>
        <p:txBody>
          <a:bodyPr/>
          <a:lstStyle/>
          <a:p>
            <a:r>
              <a:rPr lang="en-US" altLang="en-US"/>
              <a:t>Educate  employees on the signs and symptoms of COVID-19 and when to seek medical attention.</a:t>
            </a:r>
          </a:p>
          <a:p>
            <a:r>
              <a:rPr lang="en-US" altLang="en-US"/>
              <a:t>Detail how COVID-19 spreads and ways employees can protect themselves and others.</a:t>
            </a:r>
          </a:p>
          <a:p>
            <a:r>
              <a:rPr lang="en-US" altLang="en-US"/>
              <a:t>Highlight workplace procedures related to personal hygiene, social distancing, sanitization and similar precautionary measures.</a:t>
            </a:r>
          </a:p>
          <a:p>
            <a:endParaRPr lang="en-US" altLang="en-US"/>
          </a:p>
        </p:txBody>
      </p:sp>
    </p:spTree>
    <p:extLst>
      <p:ext uri="{BB962C8B-B14F-4D97-AF65-F5344CB8AC3E}">
        <p14:creationId xmlns:p14="http://schemas.microsoft.com/office/powerpoint/2010/main" val="427246574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Clean and Disinfect Frequently Touched Surfaces</a:t>
            </a:r>
          </a:p>
        </p:txBody>
      </p:sp>
      <p:sp>
        <p:nvSpPr>
          <p:cNvPr id="3" name="Content Placeholder 2"/>
          <p:cNvSpPr>
            <a:spLocks noGrp="1"/>
          </p:cNvSpPr>
          <p:nvPr>
            <p:ph idx="1"/>
          </p:nvPr>
        </p:nvSpPr>
        <p:spPr>
          <a:xfrm>
            <a:off x="838200" y="1447800"/>
            <a:ext cx="10515600" cy="4729163"/>
          </a:xfrm>
        </p:spPr>
        <p:txBody>
          <a:bodyPr>
            <a:normAutofit/>
          </a:bodyPr>
          <a:lstStyle/>
          <a:p>
            <a:r>
              <a:rPr lang="en-US"/>
              <a:t>Clean and disinfect frequently touched surfaces daily. This includes tables, doorknobs, light switches, countertops, handles, desks, phones, keyboards, toilets, faucets and sinks.</a:t>
            </a:r>
          </a:p>
          <a:p>
            <a:r>
              <a:rPr lang="en-US"/>
              <a:t>If surfaces are dirty, clean them. Use detergent or soap, and water prior to disinfection. Then, use a household disinfectant. Most common Environmental Protection Agency-registered household disinfectants will work.</a:t>
            </a:r>
          </a:p>
          <a:p>
            <a:r>
              <a:rPr lang="en-US"/>
              <a:t>For soft (porous) surfaces such as carpeted floors, rugs and drapes, remove any visible contamination, and disinfect items using cleaners appropriate for use on such surfaces. After cleaning, launder items in accordance with the manufacturer’s instructions, using the hottest water possible.</a:t>
            </a:r>
            <a:endParaRPr lang="en-US">
              <a:solidFill>
                <a:schemeClr val="tx1">
                  <a:lumMod val="75000"/>
                  <a:lumOff val="25000"/>
                </a:schemeClr>
              </a:solidFill>
            </a:endParaRPr>
          </a:p>
        </p:txBody>
      </p:sp>
    </p:spTree>
    <p:extLst>
      <p:ext uri="{BB962C8B-B14F-4D97-AF65-F5344CB8AC3E}">
        <p14:creationId xmlns:p14="http://schemas.microsoft.com/office/powerpoint/2010/main" val="124150303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Clean and Disinfect Frequently Touched Surfaces, Cont.</a:t>
            </a:r>
          </a:p>
        </p:txBody>
      </p:sp>
      <p:sp>
        <p:nvSpPr>
          <p:cNvPr id="3" name="Content Placeholder 2"/>
          <p:cNvSpPr>
            <a:spLocks noGrp="1"/>
          </p:cNvSpPr>
          <p:nvPr>
            <p:ph idx="1"/>
          </p:nvPr>
        </p:nvSpPr>
        <p:spPr>
          <a:xfrm>
            <a:off x="838199" y="1690690"/>
            <a:ext cx="10515600" cy="4729163"/>
          </a:xfrm>
        </p:spPr>
        <p:txBody>
          <a:bodyPr>
            <a:normAutofit/>
          </a:bodyPr>
          <a:lstStyle/>
          <a:p>
            <a:r>
              <a:rPr lang="en-US"/>
              <a:t>Above all, it’s important to be safe during cleaning and disinfection procedures by:</a:t>
            </a:r>
          </a:p>
          <a:p>
            <a:pPr lvl="1">
              <a:buFont typeface="Courier New" panose="02070309020205020404" pitchFamily="49" charset="0"/>
              <a:buChar char="o"/>
            </a:pPr>
            <a:r>
              <a:rPr lang="en-US"/>
              <a:t>Wearing reusable or disposable gloves for routine cleaning and disinfection.</a:t>
            </a:r>
          </a:p>
          <a:p>
            <a:pPr lvl="1">
              <a:buFont typeface="Courier New" panose="02070309020205020404" pitchFamily="49" charset="0"/>
              <a:buChar char="o"/>
            </a:pPr>
            <a:r>
              <a:rPr lang="en-US"/>
              <a:t>Storing and using disinfectants in a responsible and appropriate manner according to the label. </a:t>
            </a:r>
          </a:p>
          <a:p>
            <a:pPr lvl="1">
              <a:buFont typeface="Courier New" panose="02070309020205020404" pitchFamily="49" charset="0"/>
              <a:buChar char="o"/>
            </a:pPr>
            <a:r>
              <a:rPr lang="en-US"/>
              <a:t>Avoiding mixing bleach, or other cleaning and disinfection products together–this can create dangerous fumes.</a:t>
            </a:r>
          </a:p>
          <a:p>
            <a:pPr lvl="1">
              <a:buFont typeface="Courier New" panose="02070309020205020404" pitchFamily="49" charset="0"/>
              <a:buChar char="o"/>
            </a:pPr>
            <a:r>
              <a:rPr lang="en-US"/>
              <a:t>Understanding the hazards associated with cleaners and disinfectants used in the workplace.</a:t>
            </a:r>
          </a:p>
          <a:p>
            <a:pPr lvl="1">
              <a:buFont typeface="Courier New" panose="02070309020205020404" pitchFamily="49" charset="0"/>
              <a:buChar char="o"/>
            </a:pPr>
            <a:r>
              <a:rPr lang="en-US"/>
              <a:t>Ensuring cleaners and disinfectants are used in a manner that does not endanger yourself and other employees.</a:t>
            </a:r>
          </a:p>
          <a:p>
            <a:endParaRPr lang="en-US">
              <a:solidFill>
                <a:schemeClr val="tx1">
                  <a:lumMod val="75000"/>
                  <a:lumOff val="25000"/>
                </a:schemeClr>
              </a:solidFill>
            </a:endParaRPr>
          </a:p>
        </p:txBody>
      </p:sp>
    </p:spTree>
    <p:extLst>
      <p:ext uri="{BB962C8B-B14F-4D97-AF65-F5344CB8AC3E}">
        <p14:creationId xmlns:p14="http://schemas.microsoft.com/office/powerpoint/2010/main" val="75394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Avoid Sharing Workspaces and Items</a:t>
            </a:r>
          </a:p>
        </p:txBody>
      </p:sp>
      <p:sp>
        <p:nvSpPr>
          <p:cNvPr id="3" name="Content Placeholder 2"/>
          <p:cNvSpPr>
            <a:spLocks noGrp="1"/>
          </p:cNvSpPr>
          <p:nvPr>
            <p:ph idx="1"/>
          </p:nvPr>
        </p:nvSpPr>
        <p:spPr>
          <a:xfrm>
            <a:off x="838199" y="1690690"/>
            <a:ext cx="10515600" cy="4729163"/>
          </a:xfrm>
        </p:spPr>
        <p:txBody>
          <a:bodyPr>
            <a:normAutofit/>
          </a:bodyPr>
          <a:lstStyle/>
          <a:p>
            <a:r>
              <a:rPr lang="en-US"/>
              <a:t>Avoid sharing workspaces, supplies and office equipment whenever possible. Commons items to consider include, but are not limited to, the following:</a:t>
            </a:r>
          </a:p>
          <a:p>
            <a:pPr lvl="1">
              <a:buFont typeface="Courier New" panose="02070309020205020404" pitchFamily="49" charset="0"/>
              <a:buChar char="o"/>
            </a:pPr>
            <a:r>
              <a:rPr lang="en-US"/>
              <a:t>Copiers</a:t>
            </a:r>
          </a:p>
          <a:p>
            <a:pPr lvl="1">
              <a:buFont typeface="Courier New" panose="02070309020205020404" pitchFamily="49" charset="0"/>
              <a:buChar char="o"/>
            </a:pPr>
            <a:r>
              <a:rPr lang="en-US"/>
              <a:t>Fax machines </a:t>
            </a:r>
          </a:p>
          <a:p>
            <a:pPr lvl="1">
              <a:buFont typeface="Courier New" panose="02070309020205020404" pitchFamily="49" charset="0"/>
              <a:buChar char="o"/>
            </a:pPr>
            <a:r>
              <a:rPr lang="en-US"/>
              <a:t>Printers</a:t>
            </a:r>
          </a:p>
          <a:p>
            <a:pPr lvl="1">
              <a:buFont typeface="Courier New" panose="02070309020205020404" pitchFamily="49" charset="0"/>
              <a:buChar char="o"/>
            </a:pPr>
            <a:r>
              <a:rPr lang="en-US"/>
              <a:t>Telephones</a:t>
            </a:r>
          </a:p>
          <a:p>
            <a:pPr lvl="1">
              <a:buFont typeface="Courier New" panose="02070309020205020404" pitchFamily="49" charset="0"/>
              <a:buChar char="o"/>
            </a:pPr>
            <a:r>
              <a:rPr lang="en-US"/>
              <a:t>Keyboards</a:t>
            </a:r>
          </a:p>
          <a:p>
            <a:pPr lvl="1">
              <a:buFont typeface="Courier New" panose="02070309020205020404" pitchFamily="49" charset="0"/>
              <a:buChar char="o"/>
            </a:pPr>
            <a:r>
              <a:rPr lang="en-US"/>
              <a:t>Staplers</a:t>
            </a:r>
          </a:p>
          <a:p>
            <a:pPr lvl="1">
              <a:buFont typeface="Courier New" panose="02070309020205020404" pitchFamily="49" charset="0"/>
              <a:buChar char="o"/>
            </a:pPr>
            <a:r>
              <a:rPr lang="en-US"/>
              <a:t>Shared work stations</a:t>
            </a:r>
          </a:p>
          <a:p>
            <a:r>
              <a:rPr lang="en-US"/>
              <a:t>If sharing is unavoidable, disinfect items between shifts or uses, whichever is more frequent. </a:t>
            </a:r>
          </a:p>
        </p:txBody>
      </p:sp>
    </p:spTree>
    <p:extLst>
      <p:ext uri="{BB962C8B-B14F-4D97-AF65-F5344CB8AC3E}">
        <p14:creationId xmlns:p14="http://schemas.microsoft.com/office/powerpoint/2010/main" val="383809871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lumMod val="75000"/>
                    <a:lumOff val="25000"/>
                  </a:schemeClr>
                </a:solidFill>
              </a:rPr>
              <a:t>Follow [C_Officalname] Prevention Methods</a:t>
            </a:r>
          </a:p>
        </p:txBody>
      </p:sp>
      <p:sp>
        <p:nvSpPr>
          <p:cNvPr id="3" name="Content Placeholder 2"/>
          <p:cNvSpPr>
            <a:spLocks noGrp="1"/>
          </p:cNvSpPr>
          <p:nvPr>
            <p:ph idx="1"/>
          </p:nvPr>
        </p:nvSpPr>
        <p:spPr>
          <a:xfrm>
            <a:off x="838200" y="1447800"/>
            <a:ext cx="10515600" cy="4729163"/>
          </a:xfrm>
        </p:spPr>
        <p:txBody>
          <a:bodyPr>
            <a:normAutofit/>
          </a:bodyPr>
          <a:lstStyle/>
          <a:p>
            <a:r>
              <a:rPr lang="en-US"/>
              <a:t>To help prevent the spread of COVID-19 in the workplace, employees will be asked to:</a:t>
            </a:r>
          </a:p>
          <a:p>
            <a:r>
              <a:rPr lang="en-US"/>
              <a:t>Use -provided tissues, no-touch disposal trash cans and hand sanitizer.</a:t>
            </a:r>
          </a:p>
          <a:p>
            <a:r>
              <a:rPr lang="en-US"/>
              <a:t>Practice good hygiene and health etiquette (e.g., washing their hands and covering their mouth when they sneeze).</a:t>
            </a:r>
          </a:p>
          <a:p>
            <a:r>
              <a:rPr lang="en-US"/>
              <a:t>Practice social distancing by avoiding in-person meetings and maintaining a distance of at least 6 feet between persons at the workplace when possible.</a:t>
            </a:r>
          </a:p>
          <a:p>
            <a:r>
              <a:rPr lang="en-US"/>
              <a:t>Telecommute if possible.</a:t>
            </a:r>
          </a:p>
          <a:p>
            <a:r>
              <a:rPr lang="en-US"/>
              <a:t>Use cloth face covers whenever they may be in close contact with other people.</a:t>
            </a:r>
          </a:p>
        </p:txBody>
      </p:sp>
    </p:spTree>
    <p:extLst>
      <p:ext uri="{BB962C8B-B14F-4D97-AF65-F5344CB8AC3E}">
        <p14:creationId xmlns:p14="http://schemas.microsoft.com/office/powerpoint/2010/main" val="311084299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44D403-F136-4753-B6F1-AA62A7C4DD86}"/>
              </a:ext>
            </a:extLst>
          </p:cNvPr>
          <p:cNvSpPr>
            <a:spLocks noGrp="1"/>
          </p:cNvSpPr>
          <p:nvPr>
            <p:ph type="title"/>
          </p:nvPr>
        </p:nvSpPr>
        <p:spPr>
          <a:xfrm>
            <a:off x="228600" y="2449733"/>
            <a:ext cx="11654827" cy="1325563"/>
          </a:xfrm>
        </p:spPr>
        <p:txBody>
          <a:bodyPr>
            <a:noAutofit/>
          </a:bodyPr>
          <a:lstStyle/>
          <a:p>
            <a:pPr algn="ctr"/>
            <a:r>
              <a:rPr lang="en-US" sz="5400"/>
              <a:t>Workplace-specific Policies</a:t>
            </a:r>
            <a:endParaRPr lang="en-US" sz="2000"/>
          </a:p>
        </p:txBody>
      </p:sp>
    </p:spTree>
    <p:extLst>
      <p:ext uri="{BB962C8B-B14F-4D97-AF65-F5344CB8AC3E}">
        <p14:creationId xmlns:p14="http://schemas.microsoft.com/office/powerpoint/2010/main" val="57573706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Remote Work Policy</a:t>
            </a:r>
            <a:endParaRPr lang="en-US">
              <a:solidFill>
                <a:schemeClr val="tx1">
                  <a:lumMod val="75000"/>
                  <a:lumOff val="25000"/>
                </a:schemeClr>
              </a:solidFill>
            </a:endParaRPr>
          </a:p>
        </p:txBody>
      </p:sp>
      <p:sp>
        <p:nvSpPr>
          <p:cNvPr id="3" name="Content Placeholder 2"/>
          <p:cNvSpPr>
            <a:spLocks noGrp="1"/>
          </p:cNvSpPr>
          <p:nvPr>
            <p:ph idx="1"/>
          </p:nvPr>
        </p:nvSpPr>
        <p:spPr>
          <a:xfrm>
            <a:off x="838200" y="1447800"/>
            <a:ext cx="10515600" cy="4729163"/>
          </a:xfrm>
        </p:spPr>
        <p:txBody>
          <a:bodyPr>
            <a:normAutofit/>
          </a:bodyPr>
          <a:lstStyle/>
          <a:p>
            <a:r>
              <a:rPr lang="en-US">
                <a:solidFill>
                  <a:srgbClr val="FF0000"/>
                </a:solidFill>
              </a:rPr>
              <a:t>[Insert details]</a:t>
            </a:r>
          </a:p>
          <a:p>
            <a:r>
              <a:rPr lang="en-US">
                <a:solidFill>
                  <a:srgbClr val="FF0000"/>
                </a:solidFill>
              </a:rPr>
              <a:t>[Insert details]</a:t>
            </a:r>
          </a:p>
          <a:p>
            <a:r>
              <a:rPr lang="en-US">
                <a:solidFill>
                  <a:srgbClr val="FF0000"/>
                </a:solidFill>
              </a:rPr>
              <a:t>[Insert details]</a:t>
            </a:r>
          </a:p>
          <a:p>
            <a:r>
              <a:rPr lang="en-US">
                <a:solidFill>
                  <a:srgbClr val="FF0000"/>
                </a:solidFill>
              </a:rPr>
              <a:t>[Insert details]</a:t>
            </a:r>
          </a:p>
          <a:p>
            <a:pPr marL="0" indent="0">
              <a:buNone/>
            </a:pPr>
            <a:endParaRPr lang="en-US">
              <a:solidFill>
                <a:srgbClr val="FF0000"/>
              </a:solidFill>
            </a:endParaRPr>
          </a:p>
        </p:txBody>
      </p:sp>
    </p:spTree>
    <p:extLst>
      <p:ext uri="{BB962C8B-B14F-4D97-AF65-F5344CB8AC3E}">
        <p14:creationId xmlns:p14="http://schemas.microsoft.com/office/powerpoint/2010/main" val="426258240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Hand-washing Policy</a:t>
            </a:r>
            <a:endParaRPr lang="en-US">
              <a:solidFill>
                <a:schemeClr val="tx1">
                  <a:lumMod val="75000"/>
                  <a:lumOff val="25000"/>
                </a:schemeClr>
              </a:solidFill>
            </a:endParaRPr>
          </a:p>
        </p:txBody>
      </p:sp>
      <p:sp>
        <p:nvSpPr>
          <p:cNvPr id="3" name="Content Placeholder 2"/>
          <p:cNvSpPr>
            <a:spLocks noGrp="1"/>
          </p:cNvSpPr>
          <p:nvPr>
            <p:ph idx="1"/>
          </p:nvPr>
        </p:nvSpPr>
        <p:spPr>
          <a:xfrm>
            <a:off x="838200" y="1447800"/>
            <a:ext cx="10515600" cy="4729163"/>
          </a:xfrm>
        </p:spPr>
        <p:txBody>
          <a:bodyPr>
            <a:normAutofit/>
          </a:bodyPr>
          <a:lstStyle/>
          <a:p>
            <a:r>
              <a:rPr lang="en-US">
                <a:solidFill>
                  <a:srgbClr val="FF0000"/>
                </a:solidFill>
              </a:rPr>
              <a:t>[Insert details]</a:t>
            </a:r>
          </a:p>
          <a:p>
            <a:r>
              <a:rPr lang="en-US">
                <a:solidFill>
                  <a:srgbClr val="FF0000"/>
                </a:solidFill>
              </a:rPr>
              <a:t>[Insert details]</a:t>
            </a:r>
          </a:p>
          <a:p>
            <a:r>
              <a:rPr lang="en-US">
                <a:solidFill>
                  <a:srgbClr val="FF0000"/>
                </a:solidFill>
              </a:rPr>
              <a:t>[Insert details]</a:t>
            </a:r>
          </a:p>
          <a:p>
            <a:r>
              <a:rPr lang="en-US">
                <a:solidFill>
                  <a:srgbClr val="FF0000"/>
                </a:solidFill>
              </a:rPr>
              <a:t>[Insert details]</a:t>
            </a:r>
          </a:p>
          <a:p>
            <a:pPr marL="0" indent="0">
              <a:buNone/>
            </a:pPr>
            <a:endParaRPr lang="en-US">
              <a:solidFill>
                <a:srgbClr val="FF0000"/>
              </a:solidFill>
            </a:endParaRPr>
          </a:p>
        </p:txBody>
      </p:sp>
    </p:spTree>
    <p:extLst>
      <p:ext uri="{BB962C8B-B14F-4D97-AF65-F5344CB8AC3E}">
        <p14:creationId xmlns:p14="http://schemas.microsoft.com/office/powerpoint/2010/main" val="184444918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Social Distancing Policy</a:t>
            </a:r>
            <a:endParaRPr lang="en-US">
              <a:solidFill>
                <a:schemeClr val="tx1">
                  <a:lumMod val="75000"/>
                  <a:lumOff val="25000"/>
                </a:schemeClr>
              </a:solidFill>
            </a:endParaRPr>
          </a:p>
        </p:txBody>
      </p:sp>
      <p:sp>
        <p:nvSpPr>
          <p:cNvPr id="3" name="Content Placeholder 2"/>
          <p:cNvSpPr>
            <a:spLocks noGrp="1"/>
          </p:cNvSpPr>
          <p:nvPr>
            <p:ph idx="1"/>
          </p:nvPr>
        </p:nvSpPr>
        <p:spPr>
          <a:xfrm>
            <a:off x="838200" y="1447800"/>
            <a:ext cx="10515600" cy="4729163"/>
          </a:xfrm>
        </p:spPr>
        <p:txBody>
          <a:bodyPr>
            <a:normAutofit/>
          </a:bodyPr>
          <a:lstStyle/>
          <a:p>
            <a:r>
              <a:rPr lang="en-US">
                <a:solidFill>
                  <a:srgbClr val="FF0000"/>
                </a:solidFill>
              </a:rPr>
              <a:t>[Insert details]</a:t>
            </a:r>
          </a:p>
          <a:p>
            <a:r>
              <a:rPr lang="en-US">
                <a:solidFill>
                  <a:srgbClr val="FF0000"/>
                </a:solidFill>
              </a:rPr>
              <a:t>[Insert details]</a:t>
            </a:r>
          </a:p>
          <a:p>
            <a:r>
              <a:rPr lang="en-US">
                <a:solidFill>
                  <a:srgbClr val="FF0000"/>
                </a:solidFill>
              </a:rPr>
              <a:t>[Insert details]</a:t>
            </a:r>
          </a:p>
          <a:p>
            <a:r>
              <a:rPr lang="en-US">
                <a:solidFill>
                  <a:srgbClr val="FF0000"/>
                </a:solidFill>
              </a:rPr>
              <a:t>[Insert details]</a:t>
            </a:r>
          </a:p>
          <a:p>
            <a:pPr marL="0" indent="0">
              <a:buNone/>
            </a:pPr>
            <a:endParaRPr lang="en-US">
              <a:solidFill>
                <a:srgbClr val="FF0000"/>
              </a:solidFill>
            </a:endParaRPr>
          </a:p>
        </p:txBody>
      </p:sp>
    </p:spTree>
    <p:extLst>
      <p:ext uri="{BB962C8B-B14F-4D97-AF65-F5344CB8AC3E}">
        <p14:creationId xmlns:p14="http://schemas.microsoft.com/office/powerpoint/2010/main" val="297281008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PPE Policy</a:t>
            </a:r>
            <a:endParaRPr lang="en-US">
              <a:solidFill>
                <a:schemeClr val="tx1">
                  <a:lumMod val="75000"/>
                  <a:lumOff val="25000"/>
                </a:schemeClr>
              </a:solidFill>
            </a:endParaRPr>
          </a:p>
        </p:txBody>
      </p:sp>
      <p:sp>
        <p:nvSpPr>
          <p:cNvPr id="3" name="Content Placeholder 2"/>
          <p:cNvSpPr>
            <a:spLocks noGrp="1"/>
          </p:cNvSpPr>
          <p:nvPr>
            <p:ph idx="1"/>
          </p:nvPr>
        </p:nvSpPr>
        <p:spPr>
          <a:xfrm>
            <a:off x="838200" y="1447800"/>
            <a:ext cx="10515600" cy="4729163"/>
          </a:xfrm>
        </p:spPr>
        <p:txBody>
          <a:bodyPr>
            <a:normAutofit/>
          </a:bodyPr>
          <a:lstStyle/>
          <a:p>
            <a:r>
              <a:rPr lang="en-US">
                <a:solidFill>
                  <a:srgbClr val="FF0000"/>
                </a:solidFill>
              </a:rPr>
              <a:t>[Insert details]</a:t>
            </a:r>
          </a:p>
          <a:p>
            <a:r>
              <a:rPr lang="en-US">
                <a:solidFill>
                  <a:srgbClr val="FF0000"/>
                </a:solidFill>
              </a:rPr>
              <a:t>[Insert details]</a:t>
            </a:r>
          </a:p>
          <a:p>
            <a:r>
              <a:rPr lang="en-US">
                <a:solidFill>
                  <a:srgbClr val="FF0000"/>
                </a:solidFill>
              </a:rPr>
              <a:t>[Insert details]</a:t>
            </a:r>
          </a:p>
          <a:p>
            <a:r>
              <a:rPr lang="en-US">
                <a:solidFill>
                  <a:srgbClr val="FF0000"/>
                </a:solidFill>
              </a:rPr>
              <a:t>[Insert details]</a:t>
            </a:r>
          </a:p>
          <a:p>
            <a:pPr marL="0" indent="0">
              <a:buNone/>
            </a:pPr>
            <a:endParaRPr lang="en-US">
              <a:solidFill>
                <a:srgbClr val="FF0000"/>
              </a:solidFill>
            </a:endParaRPr>
          </a:p>
        </p:txBody>
      </p:sp>
    </p:spTree>
    <p:extLst>
      <p:ext uri="{BB962C8B-B14F-4D97-AF65-F5344CB8AC3E}">
        <p14:creationId xmlns:p14="http://schemas.microsoft.com/office/powerpoint/2010/main" val="400647526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Workplace Cleaning and Disinfection Policy</a:t>
            </a:r>
            <a:endParaRPr lang="en-US">
              <a:solidFill>
                <a:schemeClr val="tx1">
                  <a:lumMod val="75000"/>
                  <a:lumOff val="25000"/>
                </a:schemeClr>
              </a:solidFill>
            </a:endParaRPr>
          </a:p>
        </p:txBody>
      </p:sp>
      <p:sp>
        <p:nvSpPr>
          <p:cNvPr id="3" name="Content Placeholder 2"/>
          <p:cNvSpPr>
            <a:spLocks noGrp="1"/>
          </p:cNvSpPr>
          <p:nvPr>
            <p:ph idx="1"/>
          </p:nvPr>
        </p:nvSpPr>
        <p:spPr>
          <a:xfrm>
            <a:off x="838200" y="1447800"/>
            <a:ext cx="10515600" cy="4729163"/>
          </a:xfrm>
        </p:spPr>
        <p:txBody>
          <a:bodyPr>
            <a:normAutofit/>
          </a:bodyPr>
          <a:lstStyle/>
          <a:p>
            <a:r>
              <a:rPr lang="en-US">
                <a:solidFill>
                  <a:srgbClr val="FF0000"/>
                </a:solidFill>
              </a:rPr>
              <a:t>[Insert details]</a:t>
            </a:r>
          </a:p>
          <a:p>
            <a:r>
              <a:rPr lang="en-US">
                <a:solidFill>
                  <a:srgbClr val="FF0000"/>
                </a:solidFill>
              </a:rPr>
              <a:t>[Insert details]</a:t>
            </a:r>
          </a:p>
          <a:p>
            <a:r>
              <a:rPr lang="en-US">
                <a:solidFill>
                  <a:srgbClr val="FF0000"/>
                </a:solidFill>
              </a:rPr>
              <a:t>[Insert details]</a:t>
            </a:r>
          </a:p>
          <a:p>
            <a:r>
              <a:rPr lang="en-US">
                <a:solidFill>
                  <a:srgbClr val="FF0000"/>
                </a:solidFill>
              </a:rPr>
              <a:t>[Insert details]</a:t>
            </a:r>
          </a:p>
          <a:p>
            <a:pPr marL="0" indent="0">
              <a:buNone/>
            </a:pPr>
            <a:endParaRPr lang="en-US">
              <a:solidFill>
                <a:srgbClr val="FF0000"/>
              </a:solidFill>
            </a:endParaRPr>
          </a:p>
        </p:txBody>
      </p:sp>
    </p:spTree>
    <p:extLst>
      <p:ext uri="{BB962C8B-B14F-4D97-AF65-F5344CB8AC3E}">
        <p14:creationId xmlns:p14="http://schemas.microsoft.com/office/powerpoint/2010/main" val="604301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44D403-F136-4753-B6F1-AA62A7C4DD86}"/>
              </a:ext>
            </a:extLst>
          </p:cNvPr>
          <p:cNvSpPr>
            <a:spLocks noGrp="1"/>
          </p:cNvSpPr>
          <p:nvPr>
            <p:ph type="title"/>
          </p:nvPr>
        </p:nvSpPr>
        <p:spPr>
          <a:xfrm>
            <a:off x="228600" y="2449733"/>
            <a:ext cx="11654827" cy="1325563"/>
          </a:xfrm>
        </p:spPr>
        <p:txBody>
          <a:bodyPr>
            <a:noAutofit/>
          </a:bodyPr>
          <a:lstStyle/>
          <a:p>
            <a:pPr algn="ctr"/>
            <a:r>
              <a:rPr lang="en-US" sz="5400"/>
              <a:t>COVID-19: Signs, Symptoms and How It Spreads</a:t>
            </a:r>
            <a:endParaRPr lang="en-US" sz="2000"/>
          </a:p>
        </p:txBody>
      </p:sp>
    </p:spTree>
    <p:extLst>
      <p:ext uri="{BB962C8B-B14F-4D97-AF65-F5344CB8AC3E}">
        <p14:creationId xmlns:p14="http://schemas.microsoft.com/office/powerpoint/2010/main" val="128197233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Screening Employee Temperatures Policy</a:t>
            </a:r>
            <a:endParaRPr lang="en-US">
              <a:solidFill>
                <a:schemeClr val="tx1">
                  <a:lumMod val="75000"/>
                  <a:lumOff val="25000"/>
                </a:schemeClr>
              </a:solidFill>
            </a:endParaRPr>
          </a:p>
        </p:txBody>
      </p:sp>
      <p:sp>
        <p:nvSpPr>
          <p:cNvPr id="3" name="Content Placeholder 2"/>
          <p:cNvSpPr>
            <a:spLocks noGrp="1"/>
          </p:cNvSpPr>
          <p:nvPr>
            <p:ph idx="1"/>
          </p:nvPr>
        </p:nvSpPr>
        <p:spPr>
          <a:xfrm>
            <a:off x="838200" y="1447800"/>
            <a:ext cx="10515600" cy="4729163"/>
          </a:xfrm>
        </p:spPr>
        <p:txBody>
          <a:bodyPr>
            <a:normAutofit/>
          </a:bodyPr>
          <a:lstStyle/>
          <a:p>
            <a:r>
              <a:rPr lang="en-US">
                <a:solidFill>
                  <a:srgbClr val="FF0000"/>
                </a:solidFill>
              </a:rPr>
              <a:t>[Insert details]</a:t>
            </a:r>
          </a:p>
          <a:p>
            <a:r>
              <a:rPr lang="en-US">
                <a:solidFill>
                  <a:srgbClr val="FF0000"/>
                </a:solidFill>
              </a:rPr>
              <a:t>[Insert details]</a:t>
            </a:r>
          </a:p>
          <a:p>
            <a:r>
              <a:rPr lang="en-US">
                <a:solidFill>
                  <a:srgbClr val="FF0000"/>
                </a:solidFill>
              </a:rPr>
              <a:t>[Insert details]</a:t>
            </a:r>
          </a:p>
          <a:p>
            <a:r>
              <a:rPr lang="en-US">
                <a:solidFill>
                  <a:srgbClr val="FF0000"/>
                </a:solidFill>
              </a:rPr>
              <a:t>[Insert details]</a:t>
            </a:r>
          </a:p>
          <a:p>
            <a:pPr marL="0" indent="0">
              <a:buNone/>
            </a:pPr>
            <a:endParaRPr lang="en-US">
              <a:solidFill>
                <a:srgbClr val="FF0000"/>
              </a:solidFill>
            </a:endParaRPr>
          </a:p>
        </p:txBody>
      </p:sp>
    </p:spTree>
    <p:extLst>
      <p:ext uri="{BB962C8B-B14F-4D97-AF65-F5344CB8AC3E}">
        <p14:creationId xmlns:p14="http://schemas.microsoft.com/office/powerpoint/2010/main" val="254264494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Responding to Symptomatic Employees Policy</a:t>
            </a:r>
            <a:endParaRPr lang="en-US">
              <a:solidFill>
                <a:schemeClr val="tx1">
                  <a:lumMod val="75000"/>
                  <a:lumOff val="25000"/>
                </a:schemeClr>
              </a:solidFill>
            </a:endParaRPr>
          </a:p>
        </p:txBody>
      </p:sp>
      <p:sp>
        <p:nvSpPr>
          <p:cNvPr id="3" name="Content Placeholder 2"/>
          <p:cNvSpPr>
            <a:spLocks noGrp="1"/>
          </p:cNvSpPr>
          <p:nvPr>
            <p:ph idx="1"/>
          </p:nvPr>
        </p:nvSpPr>
        <p:spPr>
          <a:xfrm>
            <a:off x="838200" y="1447800"/>
            <a:ext cx="10515600" cy="4729163"/>
          </a:xfrm>
        </p:spPr>
        <p:txBody>
          <a:bodyPr>
            <a:normAutofit/>
          </a:bodyPr>
          <a:lstStyle/>
          <a:p>
            <a:r>
              <a:rPr lang="en-US">
                <a:solidFill>
                  <a:srgbClr val="FF0000"/>
                </a:solidFill>
              </a:rPr>
              <a:t>[Insert details]</a:t>
            </a:r>
          </a:p>
          <a:p>
            <a:r>
              <a:rPr lang="en-US">
                <a:solidFill>
                  <a:srgbClr val="FF0000"/>
                </a:solidFill>
              </a:rPr>
              <a:t>[Insert details]</a:t>
            </a:r>
          </a:p>
          <a:p>
            <a:r>
              <a:rPr lang="en-US">
                <a:solidFill>
                  <a:srgbClr val="FF0000"/>
                </a:solidFill>
              </a:rPr>
              <a:t>[Insert details]</a:t>
            </a:r>
          </a:p>
          <a:p>
            <a:r>
              <a:rPr lang="en-US">
                <a:solidFill>
                  <a:srgbClr val="FF0000"/>
                </a:solidFill>
              </a:rPr>
              <a:t>[Insert details]</a:t>
            </a:r>
          </a:p>
          <a:p>
            <a:pPr marL="0" indent="0">
              <a:buNone/>
            </a:pPr>
            <a:endParaRPr lang="en-US">
              <a:solidFill>
                <a:srgbClr val="FF0000"/>
              </a:solidFill>
            </a:endParaRPr>
          </a:p>
        </p:txBody>
      </p:sp>
    </p:spTree>
    <p:extLst>
      <p:ext uri="{BB962C8B-B14F-4D97-AF65-F5344CB8AC3E}">
        <p14:creationId xmlns:p14="http://schemas.microsoft.com/office/powerpoint/2010/main" val="161263430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44D403-F136-4753-B6F1-AA62A7C4DD86}"/>
              </a:ext>
            </a:extLst>
          </p:cNvPr>
          <p:cNvSpPr>
            <a:spLocks noGrp="1"/>
          </p:cNvSpPr>
          <p:nvPr>
            <p:ph type="title"/>
          </p:nvPr>
        </p:nvSpPr>
        <p:spPr>
          <a:xfrm>
            <a:off x="228600" y="2449733"/>
            <a:ext cx="11654827" cy="1325563"/>
          </a:xfrm>
        </p:spPr>
        <p:txBody>
          <a:bodyPr>
            <a:noAutofit/>
          </a:bodyPr>
          <a:lstStyle/>
          <a:p>
            <a:pPr algn="ctr"/>
            <a:r>
              <a:rPr lang="en-US" sz="5400"/>
              <a:t>Questions?</a:t>
            </a:r>
            <a:endParaRPr lang="en-US" sz="2000"/>
          </a:p>
        </p:txBody>
      </p:sp>
    </p:spTree>
    <p:extLst>
      <p:ext uri="{BB962C8B-B14F-4D97-AF65-F5344CB8AC3E}">
        <p14:creationId xmlns:p14="http://schemas.microsoft.com/office/powerpoint/2010/main" val="319680565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10515600" cy="4729163"/>
          </a:xfrm>
        </p:spPr>
        <p:txBody>
          <a:bodyPr>
            <a:normAutofit/>
          </a:bodyPr>
          <a:lstStyle/>
          <a:p>
            <a:r>
              <a:rPr lang="en-US"/>
              <a:t>For more information regarding COVID-19 safety and ’s workplace policies, contact:</a:t>
            </a:r>
          </a:p>
          <a:p>
            <a:r>
              <a:rPr lang="en-US"/>
              <a:t>[Insert details]</a:t>
            </a:r>
          </a:p>
        </p:txBody>
      </p:sp>
    </p:spTree>
    <p:extLst>
      <p:ext uri="{BB962C8B-B14F-4D97-AF65-F5344CB8AC3E}">
        <p14:creationId xmlns:p14="http://schemas.microsoft.com/office/powerpoint/2010/main" val="341625255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COVID-19 Overview</a:t>
            </a:r>
            <a:endParaRPr lang="en-US"/>
          </a:p>
        </p:txBody>
      </p:sp>
      <p:sp>
        <p:nvSpPr>
          <p:cNvPr id="3" name="Content Placeholder 2"/>
          <p:cNvSpPr>
            <a:spLocks noGrp="1"/>
          </p:cNvSpPr>
          <p:nvPr>
            <p:ph idx="1"/>
          </p:nvPr>
        </p:nvSpPr>
        <p:spPr>
          <a:xfrm>
            <a:off x="838200" y="1825625"/>
            <a:ext cx="10515600" cy="4351338"/>
          </a:xfrm>
        </p:spPr>
        <p:txBody>
          <a:bodyPr/>
          <a:lstStyle/>
          <a:p>
            <a:r>
              <a:rPr lang="en-US" altLang="en-US"/>
              <a:t>COVID-19 i</a:t>
            </a:r>
            <a:r>
              <a:rPr lang="en-US"/>
              <a:t>s a respiratory disease caused by a coronavirus named SARS-CoV-2.</a:t>
            </a:r>
          </a:p>
          <a:p>
            <a:r>
              <a:rPr lang="en-US"/>
              <a:t>Coronaviruses are a large family of viruses that are common in people and many different species of animals, including camels, cattle, cats and bats. </a:t>
            </a:r>
          </a:p>
          <a:p>
            <a:r>
              <a:rPr lang="en-US" altLang="en-US"/>
              <a:t>COVID-19 symptoms can range from mild (or no symptoms) to severe illness. In some cases, COVID-19 can be deadly.</a:t>
            </a:r>
          </a:p>
        </p:txBody>
      </p:sp>
    </p:spTree>
    <p:extLst>
      <p:ext uri="{BB962C8B-B14F-4D97-AF65-F5344CB8AC3E}">
        <p14:creationId xmlns:p14="http://schemas.microsoft.com/office/powerpoint/2010/main" val="5124154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Signs and Symptoms of COVID-19</a:t>
            </a:r>
            <a:endParaRPr lang="en-US"/>
          </a:p>
        </p:txBody>
      </p:sp>
      <p:sp>
        <p:nvSpPr>
          <p:cNvPr id="3" name="Content Placeholder 2"/>
          <p:cNvSpPr>
            <a:spLocks noGrp="1"/>
          </p:cNvSpPr>
          <p:nvPr>
            <p:ph idx="1"/>
          </p:nvPr>
        </p:nvSpPr>
        <p:spPr>
          <a:xfrm>
            <a:off x="838200" y="1825625"/>
            <a:ext cx="10515600" cy="1450975"/>
          </a:xfrm>
        </p:spPr>
        <p:txBody>
          <a:bodyPr>
            <a:normAutofit/>
          </a:bodyPr>
          <a:lstStyle/>
          <a:p>
            <a:r>
              <a:rPr lang="en-US" altLang="en-US"/>
              <a:t>According to the </a:t>
            </a:r>
            <a:r>
              <a:rPr lang="en-US"/>
              <a:t>Centers for Disease Control and Prevention (</a:t>
            </a:r>
            <a:r>
              <a:rPr lang="en-US" altLang="en-US"/>
              <a:t>CDC), COVID-19 can have a wide range of symptoms. These symptoms may appear 2-14 days after an individual contracts the virus. These symptoms include, but are not limited to, the following:</a:t>
            </a:r>
          </a:p>
        </p:txBody>
      </p:sp>
      <p:sp>
        <p:nvSpPr>
          <p:cNvPr id="5" name="TextBox 4">
            <a:extLst>
              <a:ext uri="{FF2B5EF4-FFF2-40B4-BE49-F238E27FC236}">
                <a16:creationId xmlns:a16="http://schemas.microsoft.com/office/drawing/2014/main" id="{6C929A3C-D97F-4277-9DB1-423EBAB164A6}"/>
              </a:ext>
            </a:extLst>
          </p:cNvPr>
          <p:cNvSpPr txBox="1"/>
          <p:nvPr/>
        </p:nvSpPr>
        <p:spPr>
          <a:xfrm>
            <a:off x="1257300" y="3276600"/>
            <a:ext cx="9677400" cy="3216265"/>
          </a:xfrm>
          <a:prstGeom prst="rect">
            <a:avLst/>
          </a:prstGeom>
          <a:noFill/>
        </p:spPr>
        <p:txBody>
          <a:bodyPr wrap="square" numCol="2" rtlCol="0">
            <a:spAutoFit/>
          </a:bodyPr>
          <a:lstStyle/>
          <a:p>
            <a:pPr marL="342900" indent="-342900">
              <a:spcAft>
                <a:spcPts val="600"/>
              </a:spcAft>
              <a:buFont typeface="Courier New" panose="02070309020205020404" pitchFamily="49" charset="0"/>
              <a:buChar char="o"/>
            </a:pPr>
            <a:r>
              <a:rPr lang="en-US" altLang="en-US" sz="2400">
                <a:solidFill>
                  <a:schemeClr val="tx1">
                    <a:lumMod val="65000"/>
                    <a:lumOff val="35000"/>
                  </a:schemeClr>
                </a:solidFill>
                <a:cs typeface="Arial" panose="020B0604020202020204" pitchFamily="34" charset="0"/>
              </a:rPr>
              <a:t>Fever</a:t>
            </a:r>
          </a:p>
          <a:p>
            <a:pPr marL="342900" indent="-342900">
              <a:spcAft>
                <a:spcPts val="600"/>
              </a:spcAft>
              <a:buFont typeface="Courier New" panose="02070309020205020404" pitchFamily="49" charset="0"/>
              <a:buChar char="o"/>
            </a:pPr>
            <a:r>
              <a:rPr lang="en-US" altLang="en-US" sz="2400">
                <a:solidFill>
                  <a:schemeClr val="tx1">
                    <a:lumMod val="65000"/>
                    <a:lumOff val="35000"/>
                  </a:schemeClr>
                </a:solidFill>
                <a:cs typeface="Arial" panose="020B0604020202020204" pitchFamily="34" charset="0"/>
              </a:rPr>
              <a:t>Cough</a:t>
            </a:r>
          </a:p>
          <a:p>
            <a:pPr marL="342900" indent="-342900">
              <a:spcAft>
                <a:spcPts val="600"/>
              </a:spcAft>
              <a:buFont typeface="Courier New" panose="02070309020205020404" pitchFamily="49" charset="0"/>
              <a:buChar char="o"/>
            </a:pPr>
            <a:r>
              <a:rPr lang="en-US" altLang="en-US" sz="2400">
                <a:solidFill>
                  <a:schemeClr val="tx1">
                    <a:lumMod val="65000"/>
                    <a:lumOff val="35000"/>
                  </a:schemeClr>
                </a:solidFill>
                <a:cs typeface="Arial" panose="020B0604020202020204" pitchFamily="34" charset="0"/>
              </a:rPr>
              <a:t>Shortness of breath or difficulty breathing</a:t>
            </a:r>
          </a:p>
          <a:p>
            <a:pPr marL="342900" indent="-342900">
              <a:spcAft>
                <a:spcPts val="600"/>
              </a:spcAft>
              <a:buFont typeface="Courier New" panose="02070309020205020404" pitchFamily="49" charset="0"/>
              <a:buChar char="o"/>
            </a:pPr>
            <a:r>
              <a:rPr lang="en-US" altLang="en-US" sz="2400">
                <a:solidFill>
                  <a:schemeClr val="tx1">
                    <a:lumMod val="65000"/>
                    <a:lumOff val="35000"/>
                  </a:schemeClr>
                </a:solidFill>
                <a:cs typeface="Arial" panose="020B0604020202020204" pitchFamily="34" charset="0"/>
              </a:rPr>
              <a:t>Chills</a:t>
            </a:r>
          </a:p>
          <a:p>
            <a:pPr marL="342900" indent="-342900">
              <a:spcAft>
                <a:spcPts val="600"/>
              </a:spcAft>
              <a:buFont typeface="Courier New" panose="02070309020205020404" pitchFamily="49" charset="0"/>
              <a:buChar char="o"/>
            </a:pPr>
            <a:endParaRPr lang="en-US" altLang="en-US" sz="2400">
              <a:solidFill>
                <a:schemeClr val="tx1">
                  <a:lumMod val="65000"/>
                  <a:lumOff val="35000"/>
                </a:schemeClr>
              </a:solidFill>
              <a:cs typeface="Arial" panose="020B0604020202020204" pitchFamily="34" charset="0"/>
            </a:endParaRPr>
          </a:p>
          <a:p>
            <a:pPr>
              <a:spcAft>
                <a:spcPts val="600"/>
              </a:spcAft>
            </a:pPr>
            <a:endParaRPr lang="en-US" altLang="en-US" sz="2400">
              <a:solidFill>
                <a:schemeClr val="tx1">
                  <a:lumMod val="65000"/>
                  <a:lumOff val="35000"/>
                </a:schemeClr>
              </a:solidFill>
              <a:cs typeface="Arial" panose="020B0604020202020204" pitchFamily="34" charset="0"/>
            </a:endParaRPr>
          </a:p>
          <a:p>
            <a:pPr marL="342900" indent="-342900">
              <a:spcAft>
                <a:spcPts val="600"/>
              </a:spcAft>
              <a:buFont typeface="Courier New" panose="02070309020205020404" pitchFamily="49" charset="0"/>
              <a:buChar char="o"/>
            </a:pPr>
            <a:r>
              <a:rPr lang="en-US" altLang="en-US" sz="2400">
                <a:solidFill>
                  <a:schemeClr val="tx1">
                    <a:lumMod val="65000"/>
                    <a:lumOff val="35000"/>
                  </a:schemeClr>
                </a:solidFill>
                <a:cs typeface="Arial" panose="020B0604020202020204" pitchFamily="34" charset="0"/>
              </a:rPr>
              <a:t>Repeated shaking</a:t>
            </a:r>
          </a:p>
          <a:p>
            <a:pPr marL="342900" indent="-342900">
              <a:spcAft>
                <a:spcPts val="600"/>
              </a:spcAft>
              <a:buFont typeface="Courier New" panose="02070309020205020404" pitchFamily="49" charset="0"/>
              <a:buChar char="o"/>
            </a:pPr>
            <a:r>
              <a:rPr lang="en-US" altLang="en-US" sz="2400">
                <a:solidFill>
                  <a:schemeClr val="tx1">
                    <a:lumMod val="65000"/>
                    <a:lumOff val="35000"/>
                  </a:schemeClr>
                </a:solidFill>
                <a:cs typeface="Arial" panose="020B0604020202020204" pitchFamily="34" charset="0"/>
              </a:rPr>
              <a:t>Muscle pain</a:t>
            </a:r>
          </a:p>
          <a:p>
            <a:pPr marL="342900" indent="-342900">
              <a:spcAft>
                <a:spcPts val="600"/>
              </a:spcAft>
              <a:buFont typeface="Courier New" panose="02070309020205020404" pitchFamily="49" charset="0"/>
              <a:buChar char="o"/>
            </a:pPr>
            <a:r>
              <a:rPr lang="en-US" altLang="en-US" sz="2400">
                <a:solidFill>
                  <a:schemeClr val="tx1">
                    <a:lumMod val="65000"/>
                    <a:lumOff val="35000"/>
                  </a:schemeClr>
                </a:solidFill>
                <a:cs typeface="Arial" panose="020B0604020202020204" pitchFamily="34" charset="0"/>
              </a:rPr>
              <a:t>Headache</a:t>
            </a:r>
          </a:p>
          <a:p>
            <a:pPr marL="342900" indent="-342900">
              <a:spcAft>
                <a:spcPts val="600"/>
              </a:spcAft>
              <a:buFont typeface="Courier New" panose="02070309020205020404" pitchFamily="49" charset="0"/>
              <a:buChar char="o"/>
            </a:pPr>
            <a:r>
              <a:rPr lang="en-US" altLang="en-US" sz="2400">
                <a:solidFill>
                  <a:schemeClr val="tx1">
                    <a:lumMod val="65000"/>
                    <a:lumOff val="35000"/>
                  </a:schemeClr>
                </a:solidFill>
                <a:cs typeface="Arial" panose="020B0604020202020204" pitchFamily="34" charset="0"/>
              </a:rPr>
              <a:t>Sore throat</a:t>
            </a:r>
          </a:p>
          <a:p>
            <a:pPr marL="342900" indent="-342900">
              <a:spcAft>
                <a:spcPts val="600"/>
              </a:spcAft>
              <a:buFont typeface="Courier New" panose="02070309020205020404" pitchFamily="49" charset="0"/>
              <a:buChar char="o"/>
            </a:pPr>
            <a:r>
              <a:rPr lang="en-US" altLang="en-US" sz="2400">
                <a:solidFill>
                  <a:schemeClr val="tx1">
                    <a:lumMod val="65000"/>
                    <a:lumOff val="35000"/>
                  </a:schemeClr>
                </a:solidFill>
                <a:cs typeface="Arial" panose="020B0604020202020204" pitchFamily="34" charset="0"/>
              </a:rPr>
              <a:t>Loss of taste or smell</a:t>
            </a:r>
          </a:p>
        </p:txBody>
      </p:sp>
    </p:spTree>
    <p:extLst>
      <p:ext uri="{BB962C8B-B14F-4D97-AF65-F5344CB8AC3E}">
        <p14:creationId xmlns:p14="http://schemas.microsoft.com/office/powerpoint/2010/main" val="15056398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When to Seek Emergency Medical Attention</a:t>
            </a:r>
            <a:endParaRPr lang="en-US"/>
          </a:p>
        </p:txBody>
      </p:sp>
      <p:sp>
        <p:nvSpPr>
          <p:cNvPr id="3" name="Content Placeholder 2"/>
          <p:cNvSpPr>
            <a:spLocks noGrp="1"/>
          </p:cNvSpPr>
          <p:nvPr>
            <p:ph idx="1"/>
          </p:nvPr>
        </p:nvSpPr>
        <p:spPr>
          <a:xfrm>
            <a:off x="838200" y="1825625"/>
            <a:ext cx="10515600" cy="4351338"/>
          </a:xfrm>
        </p:spPr>
        <p:txBody>
          <a:bodyPr>
            <a:normAutofit lnSpcReduction="10000"/>
          </a:bodyPr>
          <a:lstStyle/>
          <a:p>
            <a:r>
              <a:rPr lang="en-US"/>
              <a:t>Certain COVID-19 symptoms can be life-threatening, and it’s important to seek emergency medical care if you are experiencing:</a:t>
            </a:r>
          </a:p>
          <a:p>
            <a:pPr lvl="1">
              <a:buFont typeface="Courier New" panose="02070309020205020404" pitchFamily="49" charset="0"/>
              <a:buChar char="o"/>
            </a:pPr>
            <a:r>
              <a:rPr lang="en-US"/>
              <a:t>Trouble breathing</a:t>
            </a:r>
          </a:p>
          <a:p>
            <a:pPr lvl="1">
              <a:buFont typeface="Courier New" panose="02070309020205020404" pitchFamily="49" charset="0"/>
              <a:buChar char="o"/>
            </a:pPr>
            <a:r>
              <a:rPr lang="en-US"/>
              <a:t>Persistent pain or pressure in the chest</a:t>
            </a:r>
          </a:p>
          <a:p>
            <a:pPr lvl="1">
              <a:buFont typeface="Courier New" panose="02070309020205020404" pitchFamily="49" charset="0"/>
              <a:buChar char="o"/>
            </a:pPr>
            <a:r>
              <a:rPr lang="en-US"/>
              <a:t>Confusion</a:t>
            </a:r>
          </a:p>
          <a:p>
            <a:pPr lvl="1">
              <a:buFont typeface="Courier New" panose="02070309020205020404" pitchFamily="49" charset="0"/>
              <a:buChar char="o"/>
            </a:pPr>
            <a:r>
              <a:rPr lang="en-US"/>
              <a:t>Inability to wake or stay awake</a:t>
            </a:r>
          </a:p>
          <a:p>
            <a:pPr lvl="1">
              <a:buFont typeface="Courier New" panose="02070309020205020404" pitchFamily="49" charset="0"/>
              <a:buChar char="o"/>
            </a:pPr>
            <a:r>
              <a:rPr lang="en-US"/>
              <a:t>Bluish lips or face</a:t>
            </a:r>
          </a:p>
          <a:p>
            <a:r>
              <a:rPr lang="en-US"/>
              <a:t>Please note, this list does not include all possible COVID-19 symptoms. Call your medical provider if you are experiencing any other symptoms that are severe or concerning to you.</a:t>
            </a:r>
          </a:p>
          <a:p>
            <a:r>
              <a:rPr lang="en-US"/>
              <a:t>For additional guidance on when to seek medical care, use the CDC’s self-assessment </a:t>
            </a:r>
            <a:r>
              <a:rPr lang="en-US">
                <a:hlinkClick r:id="rId3"/>
              </a:rPr>
              <a:t>tool</a:t>
            </a:r>
            <a:r>
              <a:rPr lang="en-US"/>
              <a:t>.</a:t>
            </a:r>
          </a:p>
        </p:txBody>
      </p:sp>
    </p:spTree>
    <p:extLst>
      <p:ext uri="{BB962C8B-B14F-4D97-AF65-F5344CB8AC3E}">
        <p14:creationId xmlns:p14="http://schemas.microsoft.com/office/powerpoint/2010/main" val="364822279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How COVID-19 Spreads</a:t>
            </a:r>
            <a:endParaRPr lang="en-US"/>
          </a:p>
        </p:txBody>
      </p:sp>
      <p:sp>
        <p:nvSpPr>
          <p:cNvPr id="3" name="Content Placeholder 2"/>
          <p:cNvSpPr>
            <a:spLocks noGrp="1"/>
          </p:cNvSpPr>
          <p:nvPr>
            <p:ph idx="1"/>
          </p:nvPr>
        </p:nvSpPr>
        <p:spPr>
          <a:xfrm>
            <a:off x="838200" y="1825625"/>
            <a:ext cx="10515600" cy="4351338"/>
          </a:xfrm>
        </p:spPr>
        <p:txBody>
          <a:bodyPr>
            <a:normAutofit/>
          </a:bodyPr>
          <a:lstStyle/>
          <a:p>
            <a:r>
              <a:rPr lang="en-US" altLang="en-US"/>
              <a:t>According to the CDC, COVID-19 is primarily spread person-to-person. </a:t>
            </a:r>
          </a:p>
          <a:p>
            <a:r>
              <a:rPr lang="en-US" altLang="en-US"/>
              <a:t>Examples of how COVID-19 can spread include:</a:t>
            </a:r>
          </a:p>
          <a:p>
            <a:pPr lvl="1">
              <a:buFont typeface="Courier New" panose="02070309020205020404" pitchFamily="49" charset="0"/>
              <a:buChar char="o"/>
            </a:pPr>
            <a:r>
              <a:rPr lang="en-US" altLang="en-US"/>
              <a:t>Between people who are in close contact, such as 6 feet or closer to each other.</a:t>
            </a:r>
          </a:p>
          <a:p>
            <a:pPr lvl="1">
              <a:buFont typeface="Courier New" panose="02070309020205020404" pitchFamily="49" charset="0"/>
              <a:buChar char="o"/>
            </a:pPr>
            <a:r>
              <a:rPr lang="en-US" altLang="en-US"/>
              <a:t>Through droplets—which are passed into the air through sneezing or coughing.</a:t>
            </a:r>
          </a:p>
          <a:p>
            <a:pPr lvl="1">
              <a:buFont typeface="Courier New" panose="02070309020205020404" pitchFamily="49" charset="0"/>
              <a:buChar char="o"/>
            </a:pPr>
            <a:r>
              <a:rPr lang="en-US" altLang="en-US"/>
              <a:t>By individuals who are not showing any symptoms.</a:t>
            </a:r>
          </a:p>
          <a:p>
            <a:pPr lvl="1">
              <a:buFont typeface="Courier New" panose="02070309020205020404" pitchFamily="49" charset="0"/>
              <a:buChar char="o"/>
            </a:pPr>
            <a:r>
              <a:rPr lang="en-US"/>
              <a:t>In instances where an individual </a:t>
            </a:r>
            <a:r>
              <a:rPr lang="en-US" b="1"/>
              <a:t>touches a surface or object that has the coronavirus on it</a:t>
            </a:r>
            <a:r>
              <a:rPr lang="en-US"/>
              <a:t> and then touches their own mouth, nose or eyes. </a:t>
            </a:r>
          </a:p>
          <a:p>
            <a:r>
              <a:rPr lang="en-US"/>
              <a:t>In general, people are thought to be most contagious when they are symptomatic.</a:t>
            </a:r>
            <a:endParaRPr lang="en-US" altLang="en-US"/>
          </a:p>
        </p:txBody>
      </p:sp>
    </p:spTree>
    <p:extLst>
      <p:ext uri="{BB962C8B-B14F-4D97-AF65-F5344CB8AC3E}">
        <p14:creationId xmlns:p14="http://schemas.microsoft.com/office/powerpoint/2010/main" val="290885685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At-risk Individuals</a:t>
            </a:r>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r>
              <a:rPr lang="en-US">
                <a:solidFill>
                  <a:schemeClr val="tx1">
                    <a:lumMod val="75000"/>
                    <a:lumOff val="25000"/>
                  </a:schemeClr>
                </a:solidFill>
              </a:rPr>
              <a:t>Certain individuals are particularly at risk for experiencing COVID-19 complications should they test positive. Within our workplace, high-risk individuals include: </a:t>
            </a:r>
          </a:p>
          <a:p>
            <a:pPr lvl="1">
              <a:buFont typeface="Courier New" panose="02070309020205020404" pitchFamily="49" charset="0"/>
              <a:buChar char="o"/>
            </a:pPr>
            <a:r>
              <a:rPr lang="en-US">
                <a:solidFill>
                  <a:schemeClr val="tx1">
                    <a:lumMod val="75000"/>
                    <a:lumOff val="25000"/>
                  </a:schemeClr>
                </a:solidFill>
              </a:rPr>
              <a:t>People ages 65 and older</a:t>
            </a:r>
          </a:p>
          <a:p>
            <a:pPr lvl="1">
              <a:buFont typeface="Courier New" panose="02070309020205020404" pitchFamily="49" charset="0"/>
              <a:buChar char="o"/>
            </a:pPr>
            <a:r>
              <a:rPr lang="en-US">
                <a:solidFill>
                  <a:schemeClr val="tx1">
                    <a:lumMod val="75000"/>
                    <a:lumOff val="25000"/>
                  </a:schemeClr>
                </a:solidFill>
                <a:latin typeface="Calibri" panose="020F0502020204030204" pitchFamily="34" charset="0"/>
                <a:ea typeface="Calibri" panose="020F0502020204030204" pitchFamily="34" charset="0"/>
              </a:rPr>
              <a:t>Immunocompromised individuals</a:t>
            </a:r>
          </a:p>
          <a:p>
            <a:pPr lvl="1">
              <a:buFont typeface="Courier New" panose="02070309020205020404" pitchFamily="49" charset="0"/>
              <a:buChar char="o"/>
            </a:pPr>
            <a:r>
              <a:rPr lang="en-US">
                <a:solidFill>
                  <a:schemeClr val="tx1">
                    <a:lumMod val="75000"/>
                    <a:lumOff val="25000"/>
                  </a:schemeClr>
                </a:solidFill>
              </a:rPr>
              <a:t>People with medical conditions, such as:</a:t>
            </a:r>
          </a:p>
          <a:p>
            <a:pPr lvl="2">
              <a:buFont typeface="Wingdings" panose="05000000000000000000" pitchFamily="2" charset="2"/>
              <a:buChar char="§"/>
            </a:pPr>
            <a:r>
              <a:rPr lang="en-US" sz="2400">
                <a:solidFill>
                  <a:schemeClr val="tx1">
                    <a:lumMod val="75000"/>
                    <a:lumOff val="25000"/>
                  </a:schemeClr>
                </a:solidFill>
                <a:latin typeface="Calibri" panose="020F0502020204030204" pitchFamily="34" charset="0"/>
                <a:ea typeface="Calibri" panose="020F0502020204030204" pitchFamily="34" charset="0"/>
              </a:rPr>
              <a:t>Chronic lung disease</a:t>
            </a:r>
          </a:p>
          <a:p>
            <a:pPr lvl="2">
              <a:buFont typeface="Wingdings" panose="05000000000000000000" pitchFamily="2" charset="2"/>
              <a:buChar char="§"/>
            </a:pPr>
            <a:r>
              <a:rPr lang="en-US" sz="2400">
                <a:solidFill>
                  <a:schemeClr val="tx1">
                    <a:lumMod val="75000"/>
                    <a:lumOff val="25000"/>
                  </a:schemeClr>
                </a:solidFill>
                <a:latin typeface="Calibri" panose="020F0502020204030204" pitchFamily="34" charset="0"/>
                <a:ea typeface="Calibri" panose="020F0502020204030204" pitchFamily="34" charset="0"/>
              </a:rPr>
              <a:t>Moderate or severe asthma</a:t>
            </a:r>
          </a:p>
          <a:p>
            <a:pPr lvl="2">
              <a:buFont typeface="Wingdings" panose="05000000000000000000" pitchFamily="2" charset="2"/>
              <a:buChar char="§"/>
            </a:pPr>
            <a:r>
              <a:rPr lang="en-US" sz="2400">
                <a:solidFill>
                  <a:schemeClr val="tx1">
                    <a:lumMod val="75000"/>
                    <a:lumOff val="25000"/>
                  </a:schemeClr>
                </a:solidFill>
                <a:latin typeface="Calibri" panose="020F0502020204030204" pitchFamily="34" charset="0"/>
                <a:ea typeface="Calibri" panose="020F0502020204030204" pitchFamily="34" charset="0"/>
              </a:rPr>
              <a:t>Serious heart conditions</a:t>
            </a:r>
          </a:p>
          <a:p>
            <a:pPr lvl="2">
              <a:buFont typeface="Wingdings" panose="05000000000000000000" pitchFamily="2" charset="2"/>
              <a:buChar char="§"/>
            </a:pPr>
            <a:r>
              <a:rPr lang="en-US" sz="2400">
                <a:solidFill>
                  <a:schemeClr val="tx1">
                    <a:lumMod val="75000"/>
                    <a:lumOff val="25000"/>
                  </a:schemeClr>
                </a:solidFill>
                <a:latin typeface="Calibri" panose="020F0502020204030204" pitchFamily="34" charset="0"/>
                <a:ea typeface="Calibri" panose="020F0502020204030204" pitchFamily="34" charset="0"/>
              </a:rPr>
              <a:t>Severe obesity</a:t>
            </a:r>
          </a:p>
          <a:p>
            <a:pPr lvl="2">
              <a:buFont typeface="Wingdings" panose="05000000000000000000" pitchFamily="2" charset="2"/>
              <a:buChar char="§"/>
            </a:pPr>
            <a:r>
              <a:rPr lang="en-US" sz="2400">
                <a:solidFill>
                  <a:schemeClr val="tx1">
                    <a:lumMod val="75000"/>
                    <a:lumOff val="25000"/>
                  </a:schemeClr>
                </a:solidFill>
                <a:latin typeface="Calibri" panose="020F0502020204030204" pitchFamily="34" charset="0"/>
                <a:ea typeface="Calibri" panose="020F0502020204030204" pitchFamily="34" charset="0"/>
              </a:rPr>
              <a:t>Diabetes</a:t>
            </a:r>
          </a:p>
          <a:p>
            <a:pPr lvl="2">
              <a:buFont typeface="Wingdings" panose="05000000000000000000" pitchFamily="2" charset="2"/>
              <a:buChar char="§"/>
            </a:pPr>
            <a:r>
              <a:rPr lang="en-US" sz="2400">
                <a:solidFill>
                  <a:schemeClr val="tx1">
                    <a:lumMod val="75000"/>
                    <a:lumOff val="25000"/>
                  </a:schemeClr>
                </a:solidFill>
                <a:latin typeface="Calibri" panose="020F0502020204030204" pitchFamily="34" charset="0"/>
                <a:ea typeface="Calibri" panose="020F0502020204030204" pitchFamily="34" charset="0"/>
              </a:rPr>
              <a:t>Chronic kidney disease undergoing dialysis</a:t>
            </a:r>
          </a:p>
          <a:p>
            <a:pPr lvl="2">
              <a:buFont typeface="Wingdings" panose="05000000000000000000" pitchFamily="2" charset="2"/>
              <a:buChar char="§"/>
            </a:pPr>
            <a:r>
              <a:rPr lang="en-US" sz="2400">
                <a:solidFill>
                  <a:schemeClr val="tx1">
                    <a:lumMod val="75000"/>
                    <a:lumOff val="25000"/>
                  </a:schemeClr>
                </a:solidFill>
                <a:latin typeface="Calibri" panose="020F0502020204030204" pitchFamily="34" charset="0"/>
                <a:ea typeface="Calibri" panose="020F0502020204030204" pitchFamily="34" charset="0"/>
              </a:rPr>
              <a:t>Liver disease</a:t>
            </a:r>
          </a:p>
          <a:p>
            <a:pPr marL="342900" lvl="1" indent="-342900">
              <a:spcBef>
                <a:spcPts val="1000"/>
              </a:spcBef>
            </a:pPr>
            <a:r>
              <a:rPr lang="en-US">
                <a:solidFill>
                  <a:schemeClr val="tx1">
                    <a:lumMod val="75000"/>
                    <a:lumOff val="25000"/>
                  </a:schemeClr>
                </a:solidFill>
              </a:rPr>
              <a:t>Be mindful of high-risk individuals.  </a:t>
            </a:r>
          </a:p>
        </p:txBody>
      </p:sp>
    </p:spTree>
    <p:extLst>
      <p:ext uri="{BB962C8B-B14F-4D97-AF65-F5344CB8AC3E}">
        <p14:creationId xmlns:p14="http://schemas.microsoft.com/office/powerpoint/2010/main" val="95470190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44D403-F136-4753-B6F1-AA62A7C4DD86}"/>
              </a:ext>
            </a:extLst>
          </p:cNvPr>
          <p:cNvSpPr>
            <a:spLocks noGrp="1"/>
          </p:cNvSpPr>
          <p:nvPr>
            <p:ph type="title"/>
          </p:nvPr>
        </p:nvSpPr>
        <p:spPr>
          <a:xfrm>
            <a:off x="228600" y="2449733"/>
            <a:ext cx="11654827" cy="1325563"/>
          </a:xfrm>
        </p:spPr>
        <p:txBody>
          <a:bodyPr>
            <a:noAutofit/>
          </a:bodyPr>
          <a:lstStyle/>
          <a:p>
            <a:pPr algn="ctr"/>
            <a:r>
              <a:rPr lang="en-US" sz="5400"/>
              <a:t>Protecting Yourself and Others From Getting Sick</a:t>
            </a:r>
            <a:endParaRPr lang="en-US" sz="2000"/>
          </a:p>
        </p:txBody>
      </p:sp>
    </p:spTree>
    <p:extLst>
      <p:ext uri="{BB962C8B-B14F-4D97-AF65-F5344CB8AC3E}">
        <p14:creationId xmlns:p14="http://schemas.microsoft.com/office/powerpoint/2010/main" val="62803884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8.05.15"/>
  <p:tag name="AS_TITLE" val="Aspose.Slides for .NET 4.0 Client Profile"/>
  <p:tag name="AS_VERSION" val="18.5"/>
</p:tagLst>
</file>

<file path=ppt/theme/theme1.xml><?xml version="1.0" encoding="utf-8"?>
<a:theme xmlns:a="http://schemas.openxmlformats.org/drawingml/2006/main" name="Silica Safety Training Presentatio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Silica Safety Training Presentation</Template>
  <TotalTime>4291</TotalTime>
  <Words>2290</Words>
  <Application>Microsoft Office PowerPoint</Application>
  <PresentationFormat>Widescreen</PresentationFormat>
  <Paragraphs>236</Paragraphs>
  <Slides>33</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Courier New</vt:lpstr>
      <vt:lpstr>Times New Roman</vt:lpstr>
      <vt:lpstr>Wingdings</vt:lpstr>
      <vt:lpstr>Silica Safety Training Presentation</vt:lpstr>
      <vt:lpstr>COVID-19 Employee Training Presentation – California</vt:lpstr>
      <vt:lpstr>The Purpose of This Presentation</vt:lpstr>
      <vt:lpstr>COVID-19: Signs, Symptoms and How It Spreads</vt:lpstr>
      <vt:lpstr>COVID-19 Overview</vt:lpstr>
      <vt:lpstr>Signs and Symptoms of COVID-19</vt:lpstr>
      <vt:lpstr>When to Seek Emergency Medical Attention</vt:lpstr>
      <vt:lpstr>How COVID-19 Spreads</vt:lpstr>
      <vt:lpstr>At-risk Individuals</vt:lpstr>
      <vt:lpstr>Protecting Yourself and Others From Getting Sick</vt:lpstr>
      <vt:lpstr>Monitor Your Health</vt:lpstr>
      <vt:lpstr>Stay Home if You Feel Sick</vt:lpstr>
      <vt:lpstr>Avoid Touching Your Face, and Cover Your Coughs and Sneezes </vt:lpstr>
      <vt:lpstr>Practice Good Hygiene</vt:lpstr>
      <vt:lpstr>Practice Good Hygiene, Cont.</vt:lpstr>
      <vt:lpstr>Practice Good Hygiene, Cont.</vt:lpstr>
      <vt:lpstr>Practice Social Distancing</vt:lpstr>
      <vt:lpstr>Use Cloth Face Coverings</vt:lpstr>
      <vt:lpstr>Use Cloth Face Coverings, Cont.</vt:lpstr>
      <vt:lpstr>Use Cloth Face Coverings, Cont.</vt:lpstr>
      <vt:lpstr>Clean and Disinfect Frequently Touched Surfaces</vt:lpstr>
      <vt:lpstr>Clean and Disinfect Frequently Touched Surfaces, Cont.</vt:lpstr>
      <vt:lpstr>Avoid Sharing Workspaces and Items</vt:lpstr>
      <vt:lpstr>Follow [C_Officalname] Prevention Methods</vt:lpstr>
      <vt:lpstr>Workplace-specific Policies</vt:lpstr>
      <vt:lpstr>Remote Work Policy</vt:lpstr>
      <vt:lpstr>Hand-washing Policy</vt:lpstr>
      <vt:lpstr>Social Distancing Policy</vt:lpstr>
      <vt:lpstr>PPE Policy</vt:lpstr>
      <vt:lpstr>Workplace Cleaning and Disinfection Policy</vt:lpstr>
      <vt:lpstr>Screening Employee Temperatures Policy</vt:lpstr>
      <vt:lpstr>Responding to Symptomatic Employees Policy</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dc:title>
  <dc:creator>Zywave, Inc.</dc:creator>
  <cp:lastModifiedBy>Diana Dix</cp:lastModifiedBy>
  <cp:revision>190</cp:revision>
  <cp:lastPrinted>2002-10-01T19:54:31Z</cp:lastPrinted>
  <dcterms:created xsi:type="dcterms:W3CDTF">2002-01-15T14:38:39Z</dcterms:created>
  <dcterms:modified xsi:type="dcterms:W3CDTF">2020-06-10T05:49:08Z</dcterms:modified>
</cp:coreProperties>
</file>