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sldIdLst>
    <p:sldId id="256" r:id="rId2"/>
    <p:sldId id="258" r:id="rId3"/>
    <p:sldId id="257" r:id="rId4"/>
    <p:sldId id="259" r:id="rId5"/>
    <p:sldId id="286" r:id="rId6"/>
    <p:sldId id="285" r:id="rId7"/>
    <p:sldId id="266" r:id="rId8"/>
    <p:sldId id="294" r:id="rId9"/>
    <p:sldId id="292" r:id="rId10"/>
    <p:sldId id="265" r:id="rId11"/>
    <p:sldId id="264" r:id="rId12"/>
    <p:sldId id="291" r:id="rId13"/>
    <p:sldId id="287" r:id="rId14"/>
    <p:sldId id="288" r:id="rId15"/>
    <p:sldId id="293" r:id="rId16"/>
    <p:sldId id="273" r:id="rId17"/>
    <p:sldId id="295" r:id="rId18"/>
    <p:sldId id="290" r:id="rId19"/>
    <p:sldId id="276" r:id="rId20"/>
    <p:sldId id="278" r:id="rId21"/>
    <p:sldId id="281" r:id="rId22"/>
    <p:sldId id="274" r:id="rId23"/>
    <p:sldId id="262" r:id="rId24"/>
    <p:sldId id="268" r:id="rId25"/>
    <p:sldId id="269" r:id="rId26"/>
    <p:sldId id="280" r:id="rId27"/>
    <p:sldId id="271" r:id="rId28"/>
    <p:sldId id="272" r:id="rId29"/>
    <p:sldId id="282" r:id="rId30"/>
    <p:sldId id="284" r:id="rId31"/>
    <p:sldId id="263" r:id="rId32"/>
    <p:sldId id="261" r:id="rId33"/>
    <p:sldId id="260" r:id="rId34"/>
  </p:sldIdLst>
  <p:sldSz cx="12192000"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rus, Matt" initials="DM" lastIdx="0" clrIdx="0">
    <p:extLst>
      <p:ext uri="{19B8F6BF-5375-455C-9EA6-DF929625EA0E}">
        <p15:presenceInfo xmlns:p15="http://schemas.microsoft.com/office/powerpoint/2012/main" userId="S-1-5-21-3690945654-1931080963-2191028220-39824" providerId="AD"/>
      </p:ext>
    </p:extLst>
  </p:cmAuthor>
  <p:cmAuthor id="2" name="Knapp, Ben" initials="KB" lastIdx="0" clrIdx="1">
    <p:extLst>
      <p:ext uri="{19B8F6BF-5375-455C-9EA6-DF929625EA0E}">
        <p15:presenceInfo xmlns:p15="http://schemas.microsoft.com/office/powerpoint/2012/main" userId="S-1-5-21-3690945654-1931080963-2191028220-411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6969"/>
    <a:srgbClr val="41908C"/>
    <a:srgbClr val="735539"/>
    <a:srgbClr val="D3BCA7"/>
    <a:srgbClr val="D6A7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87" autoAdjust="0"/>
    <p:restoredTop sz="94660"/>
  </p:normalViewPr>
  <p:slideViewPr>
    <p:cSldViewPr snapToGrid="0">
      <p:cViewPr varScale="1">
        <p:scale>
          <a:sx n="96" d="100"/>
          <a:sy n="96" d="100"/>
        </p:scale>
        <p:origin x="72" y="492"/>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Line Title and Content">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E390891-AB90-49C3-8426-66D08F1045EB}"/>
              </a:ext>
            </a:extLst>
          </p:cNvPr>
          <p:cNvSpPr>
            <a:spLocks noGrp="1"/>
          </p:cNvSpPr>
          <p:nvPr>
            <p:ph type="title"/>
          </p:nvPr>
        </p:nvSpPr>
        <p:spPr>
          <a:xfrm>
            <a:off x="561975" y="790575"/>
            <a:ext cx="10515600" cy="833438"/>
          </a:xfrm>
          <a:prstGeom prst="rect">
            <a:avLst/>
          </a:prstGeom>
        </p:spPr>
        <p:txBody>
          <a:bodyPr/>
          <a:lstStyle>
            <a:lvl1pPr>
              <a:defRPr sz="4400" b="1">
                <a:solidFill>
                  <a:srgbClr val="41908C"/>
                </a:solidFill>
                <a:latin typeface="+mn-lt"/>
              </a:defRPr>
            </a:lvl1pPr>
          </a:lstStyle>
          <a:p>
            <a:r>
              <a:rPr lang="en-US"/>
              <a:t>Click to edit Master title style</a:t>
            </a:r>
          </a:p>
        </p:txBody>
      </p:sp>
      <p:sp>
        <p:nvSpPr>
          <p:cNvPr id="21" name="Text Placeholder 2">
            <a:extLst>
              <a:ext uri="{FF2B5EF4-FFF2-40B4-BE49-F238E27FC236}">
                <a16:creationId xmlns:a16="http://schemas.microsoft.com/office/drawing/2014/main" id="{D146C6D1-A58D-4F40-B0D8-66C0AFAB5A98}"/>
              </a:ext>
            </a:extLst>
          </p:cNvPr>
          <p:cNvSpPr>
            <a:spLocks noGrp="1"/>
          </p:cNvSpPr>
          <p:nvPr>
            <p:ph idx="13" hasCustomPrompt="1"/>
          </p:nvPr>
        </p:nvSpPr>
        <p:spPr>
          <a:xfrm>
            <a:off x="561975" y="1825625"/>
            <a:ext cx="8563918" cy="4351338"/>
          </a:xfrm>
          <a:prstGeom prst="rect">
            <a:avLst/>
          </a:prstGeom>
        </p:spPr>
        <p:txBody>
          <a:bodyPr vert="horz" lIns="91440" tIns="45720" rIns="91440" bIns="45720" rtlCol="0">
            <a:normAutofit/>
          </a:bodyPr>
          <a:lstStyle>
            <a:lvl1pPr marL="0" indent="0">
              <a:buNone/>
              <a:defRPr sz="2200">
                <a:solidFill>
                  <a:srgbClr val="6C6969"/>
                </a:solidFill>
              </a:defRPr>
            </a:lvl1pPr>
            <a:lvl2pPr>
              <a:defRPr sz="1650"/>
            </a:lvl2pPr>
            <a:lvl3pPr>
              <a:defRPr sz="1650"/>
            </a:lvl3pPr>
            <a:lvl4pPr>
              <a:defRPr sz="1650"/>
            </a:lvl4pPr>
            <a:lvl5pPr>
              <a:defRPr sz="1650"/>
            </a:lvl5pPr>
          </a:lstStyle>
          <a:p>
            <a:pPr lvl="0"/>
            <a:r>
              <a:rPr lang="en-US"/>
              <a:t>Slide Content</a:t>
            </a:r>
          </a:p>
        </p:txBody>
      </p:sp>
    </p:spTree>
    <p:extLst>
      <p:ext uri="{BB962C8B-B14F-4D97-AF65-F5344CB8AC3E}">
        <p14:creationId xmlns:p14="http://schemas.microsoft.com/office/powerpoint/2010/main" val="306099133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Line Title and Content">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E390891-AB90-49C3-8426-66D08F1045EB}"/>
              </a:ext>
            </a:extLst>
          </p:cNvPr>
          <p:cNvSpPr>
            <a:spLocks noGrp="1"/>
          </p:cNvSpPr>
          <p:nvPr>
            <p:ph type="title" hasCustomPrompt="1"/>
          </p:nvPr>
        </p:nvSpPr>
        <p:spPr>
          <a:xfrm>
            <a:off x="561975" y="409575"/>
            <a:ext cx="10515600" cy="833438"/>
          </a:xfrm>
          <a:prstGeom prst="rect">
            <a:avLst/>
          </a:prstGeom>
        </p:spPr>
        <p:txBody>
          <a:bodyPr/>
          <a:lstStyle>
            <a:lvl1pPr>
              <a:defRPr sz="4400" b="1">
                <a:solidFill>
                  <a:srgbClr val="41908C"/>
                </a:solidFill>
                <a:latin typeface="+mn-lt"/>
              </a:defRPr>
            </a:lvl1pPr>
          </a:lstStyle>
          <a:p>
            <a:r>
              <a:rPr lang="en-US"/>
              <a:t>Master Title</a:t>
            </a:r>
            <a:br>
              <a:rPr lang="en-US"/>
            </a:br>
            <a:r>
              <a:rPr lang="en-US"/>
              <a:t>Master Title</a:t>
            </a:r>
          </a:p>
        </p:txBody>
      </p:sp>
      <p:sp>
        <p:nvSpPr>
          <p:cNvPr id="21" name="Text Placeholder 2">
            <a:extLst>
              <a:ext uri="{FF2B5EF4-FFF2-40B4-BE49-F238E27FC236}">
                <a16:creationId xmlns:a16="http://schemas.microsoft.com/office/drawing/2014/main" id="{D146C6D1-A58D-4F40-B0D8-66C0AFAB5A98}"/>
              </a:ext>
            </a:extLst>
          </p:cNvPr>
          <p:cNvSpPr>
            <a:spLocks noGrp="1"/>
          </p:cNvSpPr>
          <p:nvPr>
            <p:ph idx="13" hasCustomPrompt="1"/>
          </p:nvPr>
        </p:nvSpPr>
        <p:spPr>
          <a:xfrm>
            <a:off x="561975" y="2016125"/>
            <a:ext cx="8582025" cy="4351338"/>
          </a:xfrm>
          <a:prstGeom prst="rect">
            <a:avLst/>
          </a:prstGeom>
        </p:spPr>
        <p:txBody>
          <a:bodyPr vert="horz" lIns="91440" tIns="45720" rIns="91440" bIns="45720" rtlCol="0">
            <a:normAutofit/>
          </a:bodyPr>
          <a:lstStyle>
            <a:lvl1pPr marL="0" indent="0">
              <a:buNone/>
              <a:defRPr sz="2200">
                <a:solidFill>
                  <a:srgbClr val="6C6969"/>
                </a:solidFill>
              </a:defRPr>
            </a:lvl1pPr>
            <a:lvl2pPr>
              <a:defRPr sz="1650"/>
            </a:lvl2pPr>
            <a:lvl3pPr>
              <a:defRPr sz="1650"/>
            </a:lvl3pPr>
            <a:lvl4pPr>
              <a:defRPr sz="1650"/>
            </a:lvl4pPr>
            <a:lvl5pPr>
              <a:defRPr sz="1650"/>
            </a:lvl5pPr>
          </a:lstStyle>
          <a:p>
            <a:pPr lvl="0"/>
            <a:r>
              <a:rPr lang="en-US"/>
              <a:t>Slide Content</a:t>
            </a:r>
          </a:p>
        </p:txBody>
      </p:sp>
    </p:spTree>
    <p:extLst>
      <p:ext uri="{BB962C8B-B14F-4D97-AF65-F5344CB8AC3E}">
        <p14:creationId xmlns:p14="http://schemas.microsoft.com/office/powerpoint/2010/main" val="365293482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Line Title and Content Sub">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E390891-AB90-49C3-8426-66D08F1045EB}"/>
              </a:ext>
            </a:extLst>
          </p:cNvPr>
          <p:cNvSpPr>
            <a:spLocks noGrp="1"/>
          </p:cNvSpPr>
          <p:nvPr>
            <p:ph type="title"/>
          </p:nvPr>
        </p:nvSpPr>
        <p:spPr>
          <a:xfrm>
            <a:off x="561975" y="790575"/>
            <a:ext cx="10515600" cy="833438"/>
          </a:xfrm>
          <a:prstGeom prst="rect">
            <a:avLst/>
          </a:prstGeom>
        </p:spPr>
        <p:txBody>
          <a:bodyPr/>
          <a:lstStyle>
            <a:lvl1pPr>
              <a:defRPr sz="4400" b="1">
                <a:solidFill>
                  <a:srgbClr val="41908C"/>
                </a:solidFill>
                <a:latin typeface="+mn-lt"/>
              </a:defRPr>
            </a:lvl1pPr>
          </a:lstStyle>
          <a:p>
            <a:r>
              <a:rPr lang="en-US"/>
              <a:t>Click to edit Master title style</a:t>
            </a:r>
          </a:p>
        </p:txBody>
      </p:sp>
      <p:sp>
        <p:nvSpPr>
          <p:cNvPr id="21" name="Text Placeholder 2">
            <a:extLst>
              <a:ext uri="{FF2B5EF4-FFF2-40B4-BE49-F238E27FC236}">
                <a16:creationId xmlns:a16="http://schemas.microsoft.com/office/drawing/2014/main" id="{D146C6D1-A58D-4F40-B0D8-66C0AFAB5A98}"/>
              </a:ext>
            </a:extLst>
          </p:cNvPr>
          <p:cNvSpPr>
            <a:spLocks noGrp="1"/>
          </p:cNvSpPr>
          <p:nvPr>
            <p:ph idx="13" hasCustomPrompt="1"/>
          </p:nvPr>
        </p:nvSpPr>
        <p:spPr>
          <a:xfrm>
            <a:off x="561975" y="2471595"/>
            <a:ext cx="8527704" cy="3705367"/>
          </a:xfrm>
          <a:prstGeom prst="rect">
            <a:avLst/>
          </a:prstGeom>
        </p:spPr>
        <p:txBody>
          <a:bodyPr vert="horz" lIns="91440" tIns="45720" rIns="91440" bIns="45720" rtlCol="0">
            <a:normAutofit/>
          </a:bodyPr>
          <a:lstStyle>
            <a:lvl1pPr marL="0" indent="0">
              <a:buNone/>
              <a:defRPr sz="2200">
                <a:solidFill>
                  <a:srgbClr val="6C6969"/>
                </a:solidFill>
              </a:defRPr>
            </a:lvl1pPr>
            <a:lvl2pPr>
              <a:defRPr sz="1650"/>
            </a:lvl2pPr>
            <a:lvl3pPr>
              <a:defRPr sz="1650"/>
            </a:lvl3pPr>
            <a:lvl4pPr>
              <a:defRPr sz="1650"/>
            </a:lvl4pPr>
            <a:lvl5pPr>
              <a:defRPr sz="1650"/>
            </a:lvl5pPr>
          </a:lstStyle>
          <a:p>
            <a:pPr lvl="0"/>
            <a:r>
              <a:rPr lang="en-US"/>
              <a:t>Slide Content</a:t>
            </a:r>
          </a:p>
        </p:txBody>
      </p:sp>
      <p:sp>
        <p:nvSpPr>
          <p:cNvPr id="3" name="Text Placeholder 2">
            <a:extLst>
              <a:ext uri="{FF2B5EF4-FFF2-40B4-BE49-F238E27FC236}">
                <a16:creationId xmlns:a16="http://schemas.microsoft.com/office/drawing/2014/main" id="{99BB305C-5C3D-477F-8140-53BF9B588639}"/>
              </a:ext>
            </a:extLst>
          </p:cNvPr>
          <p:cNvSpPr>
            <a:spLocks noGrp="1"/>
          </p:cNvSpPr>
          <p:nvPr>
            <p:ph type="body" sz="quarter" idx="14" hasCustomPrompt="1"/>
          </p:nvPr>
        </p:nvSpPr>
        <p:spPr>
          <a:xfrm>
            <a:off x="561975" y="1801813"/>
            <a:ext cx="8527704" cy="515874"/>
          </a:xfrm>
          <a:prstGeom prst="rect">
            <a:avLst/>
          </a:prstGeom>
        </p:spPr>
        <p:txBody>
          <a:bodyPr/>
          <a:lstStyle>
            <a:lvl1pPr marL="0" indent="0">
              <a:buNone/>
              <a:defRPr sz="3200" b="1">
                <a:solidFill>
                  <a:srgbClr val="6C6969"/>
                </a:solidFill>
              </a:defRPr>
            </a:lvl1pPr>
          </a:lstStyle>
          <a:p>
            <a:pPr lvl="0"/>
            <a:r>
              <a:rPr lang="en-US"/>
              <a:t>Subtitle</a:t>
            </a:r>
          </a:p>
        </p:txBody>
      </p:sp>
    </p:spTree>
    <p:extLst>
      <p:ext uri="{BB962C8B-B14F-4D97-AF65-F5344CB8AC3E}">
        <p14:creationId xmlns:p14="http://schemas.microsoft.com/office/powerpoint/2010/main" val="424474456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2 Line Title and Content Sub">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E390891-AB90-49C3-8426-66D08F1045EB}"/>
              </a:ext>
            </a:extLst>
          </p:cNvPr>
          <p:cNvSpPr>
            <a:spLocks noGrp="1"/>
          </p:cNvSpPr>
          <p:nvPr>
            <p:ph type="title" hasCustomPrompt="1"/>
          </p:nvPr>
        </p:nvSpPr>
        <p:spPr>
          <a:xfrm>
            <a:off x="561975" y="409575"/>
            <a:ext cx="10515600" cy="833438"/>
          </a:xfrm>
          <a:prstGeom prst="rect">
            <a:avLst/>
          </a:prstGeom>
        </p:spPr>
        <p:txBody>
          <a:bodyPr/>
          <a:lstStyle>
            <a:lvl1pPr>
              <a:defRPr sz="4400" b="1">
                <a:solidFill>
                  <a:srgbClr val="41908C"/>
                </a:solidFill>
                <a:latin typeface="+mn-lt"/>
              </a:defRPr>
            </a:lvl1pPr>
          </a:lstStyle>
          <a:p>
            <a:r>
              <a:rPr lang="en-US"/>
              <a:t>Master Title</a:t>
            </a:r>
            <a:br>
              <a:rPr lang="en-US"/>
            </a:br>
            <a:r>
              <a:rPr lang="en-US"/>
              <a:t>Master Title</a:t>
            </a:r>
          </a:p>
        </p:txBody>
      </p:sp>
      <p:sp>
        <p:nvSpPr>
          <p:cNvPr id="21" name="Text Placeholder 2">
            <a:extLst>
              <a:ext uri="{FF2B5EF4-FFF2-40B4-BE49-F238E27FC236}">
                <a16:creationId xmlns:a16="http://schemas.microsoft.com/office/drawing/2014/main" id="{D146C6D1-A58D-4F40-B0D8-66C0AFAB5A98}"/>
              </a:ext>
            </a:extLst>
          </p:cNvPr>
          <p:cNvSpPr>
            <a:spLocks noGrp="1"/>
          </p:cNvSpPr>
          <p:nvPr>
            <p:ph idx="13" hasCustomPrompt="1"/>
          </p:nvPr>
        </p:nvSpPr>
        <p:spPr>
          <a:xfrm>
            <a:off x="561975" y="2734147"/>
            <a:ext cx="8572972" cy="3633316"/>
          </a:xfrm>
          <a:prstGeom prst="rect">
            <a:avLst/>
          </a:prstGeom>
        </p:spPr>
        <p:txBody>
          <a:bodyPr vert="horz" lIns="91440" tIns="45720" rIns="91440" bIns="45720" rtlCol="0">
            <a:normAutofit/>
          </a:bodyPr>
          <a:lstStyle>
            <a:lvl1pPr marL="0" indent="0">
              <a:buNone/>
              <a:defRPr sz="2200">
                <a:solidFill>
                  <a:srgbClr val="6C6969"/>
                </a:solidFill>
              </a:defRPr>
            </a:lvl1pPr>
            <a:lvl2pPr>
              <a:defRPr sz="1650"/>
            </a:lvl2pPr>
            <a:lvl3pPr>
              <a:defRPr sz="1650"/>
            </a:lvl3pPr>
            <a:lvl4pPr>
              <a:defRPr sz="1650"/>
            </a:lvl4pPr>
            <a:lvl5pPr>
              <a:defRPr sz="1650"/>
            </a:lvl5pPr>
          </a:lstStyle>
          <a:p>
            <a:pPr lvl="0"/>
            <a:r>
              <a:rPr lang="en-US"/>
              <a:t>Slide Content</a:t>
            </a:r>
          </a:p>
        </p:txBody>
      </p:sp>
      <p:sp>
        <p:nvSpPr>
          <p:cNvPr id="4" name="Text Placeholder 2">
            <a:extLst>
              <a:ext uri="{FF2B5EF4-FFF2-40B4-BE49-F238E27FC236}">
                <a16:creationId xmlns:a16="http://schemas.microsoft.com/office/drawing/2014/main" id="{D28F139D-E7E4-434D-978F-3CE6411DC119}"/>
              </a:ext>
            </a:extLst>
          </p:cNvPr>
          <p:cNvSpPr>
            <a:spLocks noGrp="1"/>
          </p:cNvSpPr>
          <p:nvPr>
            <p:ph type="body" sz="quarter" idx="14" hasCustomPrompt="1"/>
          </p:nvPr>
        </p:nvSpPr>
        <p:spPr>
          <a:xfrm>
            <a:off x="561974" y="2043284"/>
            <a:ext cx="8572971" cy="515874"/>
          </a:xfrm>
          <a:prstGeom prst="rect">
            <a:avLst/>
          </a:prstGeom>
        </p:spPr>
        <p:txBody>
          <a:bodyPr/>
          <a:lstStyle>
            <a:lvl1pPr marL="0" indent="0">
              <a:buNone/>
              <a:defRPr sz="3200" b="1">
                <a:solidFill>
                  <a:srgbClr val="6C6969"/>
                </a:solidFill>
              </a:defRPr>
            </a:lvl1pPr>
          </a:lstStyle>
          <a:p>
            <a:pPr lvl="0"/>
            <a:r>
              <a:rPr lang="en-US"/>
              <a:t>Subtitle</a:t>
            </a:r>
          </a:p>
        </p:txBody>
      </p:sp>
    </p:spTree>
    <p:extLst>
      <p:ext uri="{BB962C8B-B14F-4D97-AF65-F5344CB8AC3E}">
        <p14:creationId xmlns:p14="http://schemas.microsoft.com/office/powerpoint/2010/main" val="29770392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5" name="Title 12">
            <a:extLst>
              <a:ext uri="{FF2B5EF4-FFF2-40B4-BE49-F238E27FC236}">
                <a16:creationId xmlns:a16="http://schemas.microsoft.com/office/drawing/2014/main" id="{71D7B364-8620-427B-9E06-FFC9C0176837}"/>
              </a:ext>
            </a:extLst>
          </p:cNvPr>
          <p:cNvSpPr>
            <a:spLocks noGrp="1"/>
          </p:cNvSpPr>
          <p:nvPr>
            <p:ph type="title"/>
          </p:nvPr>
        </p:nvSpPr>
        <p:spPr>
          <a:xfrm>
            <a:off x="2998240" y="2393292"/>
            <a:ext cx="8885189" cy="1325563"/>
          </a:xfrm>
          <a:prstGeom prst="rect">
            <a:avLst/>
          </a:prstGeom>
        </p:spPr>
        <p:txBody>
          <a:bodyPr>
            <a:normAutofit/>
          </a:bodyPr>
          <a:lstStyle>
            <a:lvl1pPr algn="r">
              <a:defRPr sz="4400" b="1">
                <a:solidFill>
                  <a:srgbClr val="41908C"/>
                </a:solidFill>
                <a:latin typeface="+mn-lt"/>
                <a:cs typeface="Times New Roman" panose="02020603050405020304" pitchFamily="18" charset="0"/>
              </a:defRPr>
            </a:lvl1pPr>
          </a:lstStyle>
          <a:p>
            <a:r>
              <a:rPr lang="en-US"/>
              <a:t>Click to edit Master title style</a:t>
            </a:r>
          </a:p>
        </p:txBody>
      </p:sp>
    </p:spTree>
    <p:extLst>
      <p:ext uri="{BB962C8B-B14F-4D97-AF65-F5344CB8AC3E}">
        <p14:creationId xmlns:p14="http://schemas.microsoft.com/office/powerpoint/2010/main" val="1863240582"/>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66423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75" r:id="rId5"/>
  </p:sldLayoutIdLs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6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www.cdc.gov/coronavirus/2019-ncov/prevent-getting-sick/index.html" TargetMode="External"/><Relationship Id="rId2" Type="http://schemas.openxmlformats.org/officeDocument/2006/relationships/hyperlink" Target="https://www.cdc.gov/coronavirus/2019-ncov/daily-life-coping/managing-stress-anxiety.html" TargetMode="Externa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hyperlink" Target="https://www.cdc.gov/coronavirus/2019-ncov/if-you-are-sick/index.html"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8240" y="2449737"/>
            <a:ext cx="8885189" cy="1325563"/>
          </a:xfrm>
        </p:spPr>
        <p:txBody>
          <a:bodyPr>
            <a:normAutofit/>
          </a:bodyPr>
          <a:lstStyle/>
          <a:p>
            <a:r>
              <a:rPr lang="en-US" sz="3600"/>
              <a:t>Returning to Work Post-COVID-19</a:t>
            </a:r>
          </a:p>
        </p:txBody>
      </p:sp>
      <p:sp>
        <p:nvSpPr>
          <p:cNvPr id="3" name="Title 12"/>
          <p:cNvSpPr txBox="1"/>
          <p:nvPr/>
        </p:nvSpPr>
        <p:spPr>
          <a:xfrm>
            <a:off x="3599508" y="6225028"/>
            <a:ext cx="8283921" cy="5145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pPr algn="r"/>
            <a:r>
              <a:rPr lang="en-US" sz="1600">
                <a:latin typeface="+mj-lt"/>
              </a:rPr>
              <a:t>Provided by Cavignac &amp; Associates Insurance Brokers</a:t>
            </a:r>
          </a:p>
        </p:txBody>
      </p:sp>
      <p:sp>
        <p:nvSpPr>
          <p:cNvPr id="4" name="TextBox 3"/>
          <p:cNvSpPr txBox="1"/>
          <p:nvPr/>
        </p:nvSpPr>
        <p:spPr>
          <a:xfrm>
            <a:off x="9285883" y="6554868"/>
            <a:ext cx="2597544" cy="184666"/>
          </a:xfrm>
          <a:prstGeom prst="rect">
            <a:avLst/>
          </a:prstGeom>
          <a:noFill/>
          <a:ln>
            <a:noFill/>
          </a:ln>
        </p:spPr>
        <p:txBody>
          <a:bodyPr wrap="square" rtlCol="0">
            <a:spAutoFit/>
          </a:bodyPr>
          <a:lstStyle/>
          <a:p>
            <a:pPr algn="r"/>
            <a:r>
              <a:rPr lang="en-US" sz="600">
                <a:solidFill>
                  <a:schemeClr val="bg1"/>
                </a:solidFill>
              </a:rPr>
              <a:t>© 2020 Zywave, Inc. All rights reserved.</a:t>
            </a:r>
          </a:p>
        </p:txBody>
      </p:sp>
    </p:spTree>
    <p:extLst>
      <p:ext uri="{BB962C8B-B14F-4D97-AF65-F5344CB8AC3E}">
        <p14:creationId xmlns:p14="http://schemas.microsoft.com/office/powerpoint/2010/main" val="311429467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Workplace Changes</a:t>
            </a:r>
          </a:p>
        </p:txBody>
      </p:sp>
      <p:sp>
        <p:nvSpPr>
          <p:cNvPr id="5" name="Text Placeholder 4">
            <a:extLst>
              <a:ext uri="{FF2B5EF4-FFF2-40B4-BE49-F238E27FC236}">
                <a16:creationId xmlns:a16="http://schemas.microsoft.com/office/drawing/2014/main" id="{3ADC0214-D94C-4E6D-81F4-C0DD5441BC6B}"/>
              </a:ext>
            </a:extLst>
          </p:cNvPr>
          <p:cNvSpPr>
            <a:spLocks noGrp="1"/>
          </p:cNvSpPr>
          <p:nvPr>
            <p:ph type="body" sz="quarter" idx="14"/>
          </p:nvPr>
        </p:nvSpPr>
        <p:spPr/>
        <p:txBody>
          <a:bodyPr/>
          <a:lstStyle/>
          <a:p>
            <a:r>
              <a:rPr lang="en-US">
                <a:solidFill>
                  <a:schemeClr val="tx1">
                    <a:lumMod val="75000"/>
                    <a:lumOff val="25000"/>
                  </a:schemeClr>
                </a:solidFill>
              </a:rPr>
              <a:t>Updated Workplace Layouts</a:t>
            </a:r>
          </a:p>
          <a:p>
            <a:endParaRPr lang="en-US">
              <a:solidFill>
                <a:srgbClr val="FF0000"/>
              </a:solidFill>
            </a:endParaRPr>
          </a:p>
        </p:txBody>
      </p:sp>
      <p:sp>
        <p:nvSpPr>
          <p:cNvPr id="7" name="Content Placeholder 2">
            <a:extLst>
              <a:ext uri="{FF2B5EF4-FFF2-40B4-BE49-F238E27FC236}">
                <a16:creationId xmlns:a16="http://schemas.microsoft.com/office/drawing/2014/main" id="{1F6DC1BC-44D3-4DBC-B089-A7ADB2FB5023}"/>
              </a:ext>
            </a:extLst>
          </p:cNvPr>
          <p:cNvSpPr>
            <a:spLocks noGrp="1"/>
          </p:cNvSpPr>
          <p:nvPr>
            <p:ph idx="13"/>
          </p:nvPr>
        </p:nvSpPr>
        <p:spPr>
          <a:xfrm>
            <a:off x="561975" y="2375731"/>
            <a:ext cx="8527704" cy="1053270"/>
          </a:xfrm>
        </p:spPr>
        <p:txBody>
          <a:bodyPr/>
          <a:lstStyle/>
          <a:p>
            <a:r>
              <a:rPr lang="en-US">
                <a:solidFill>
                  <a:schemeClr val="tx1">
                    <a:lumMod val="75000"/>
                    <a:lumOff val="25000"/>
                  </a:schemeClr>
                </a:solidFill>
              </a:rPr>
              <a:t>In alignment with guidance on best COVID-19 practices, we have made some updates to here at . As you to return to work, you’ll see updates to our workplace. These include:</a:t>
            </a:r>
          </a:p>
        </p:txBody>
      </p:sp>
      <p:sp>
        <p:nvSpPr>
          <p:cNvPr id="6" name="Content Placeholder 2">
            <a:extLst>
              <a:ext uri="{FF2B5EF4-FFF2-40B4-BE49-F238E27FC236}">
                <a16:creationId xmlns:a16="http://schemas.microsoft.com/office/drawing/2014/main" id="{2F17FE32-D996-4418-AEF5-347F1EE31451}"/>
              </a:ext>
            </a:extLst>
          </p:cNvPr>
          <p:cNvSpPr txBox="1"/>
          <p:nvPr/>
        </p:nvSpPr>
        <p:spPr>
          <a:xfrm>
            <a:off x="561975" y="3478391"/>
            <a:ext cx="8527704" cy="2856026"/>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2200" kern="1200">
                <a:solidFill>
                  <a:srgbClr val="6C6969"/>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solidFill>
                  <a:srgbClr val="FF0000"/>
                </a:solidFill>
              </a:rPr>
              <a:t>[Insert change]</a:t>
            </a:r>
          </a:p>
          <a:p>
            <a:r>
              <a:rPr lang="en-US">
                <a:solidFill>
                  <a:srgbClr val="FF0000"/>
                </a:solidFill>
              </a:rPr>
              <a:t>[Insert change]</a:t>
            </a:r>
          </a:p>
          <a:p>
            <a:r>
              <a:rPr lang="en-US">
                <a:solidFill>
                  <a:srgbClr val="FF0000"/>
                </a:solidFill>
              </a:rPr>
              <a:t>[Insert change]</a:t>
            </a:r>
          </a:p>
          <a:p>
            <a:r>
              <a:rPr lang="en-US">
                <a:solidFill>
                  <a:srgbClr val="FF0000"/>
                </a:solidFill>
              </a:rPr>
              <a:t>[Insert change]</a:t>
            </a:r>
          </a:p>
        </p:txBody>
      </p:sp>
    </p:spTree>
    <p:extLst>
      <p:ext uri="{BB962C8B-B14F-4D97-AF65-F5344CB8AC3E}">
        <p14:creationId xmlns:p14="http://schemas.microsoft.com/office/powerpoint/2010/main" val="352695469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Workplace Changes, Cont. </a:t>
            </a:r>
          </a:p>
        </p:txBody>
      </p:sp>
      <p:sp>
        <p:nvSpPr>
          <p:cNvPr id="3" name="Content Placeholder 2"/>
          <p:cNvSpPr>
            <a:spLocks noGrp="1"/>
          </p:cNvSpPr>
          <p:nvPr>
            <p:ph idx="13"/>
          </p:nvPr>
        </p:nvSpPr>
        <p:spPr>
          <a:xfrm>
            <a:off x="561975" y="3152633"/>
            <a:ext cx="8527704" cy="3705367"/>
          </a:xfrm>
        </p:spPr>
        <p:txBody>
          <a:bodyPr>
            <a:normAutofit/>
          </a:bodyPr>
          <a:lstStyle/>
          <a:p>
            <a:pPr marL="342900" lvl="0" indent="-342900">
              <a:buFont typeface="Arial" panose="020B0604020202020204" pitchFamily="34" charset="0"/>
              <a:buChar char="•"/>
            </a:pPr>
            <a:r>
              <a:rPr lang="en-US" sz="2200">
                <a:solidFill>
                  <a:srgbClr val="FF0000"/>
                </a:solidFill>
              </a:rPr>
              <a:t>[Banning, discouraging] </a:t>
            </a:r>
            <a:r>
              <a:rPr lang="en-US" sz="2200">
                <a:solidFill>
                  <a:schemeClr val="tx1">
                    <a:lumMod val="75000"/>
                    <a:lumOff val="25000"/>
                  </a:schemeClr>
                </a:solidFill>
              </a:rPr>
              <a:t>shaking hands. While shaking hands is an instinct in many cases, this practice can spread germs, diseases and illnesses at an expedited rate. </a:t>
            </a:r>
          </a:p>
          <a:p>
            <a:pPr marL="342900" lvl="0" indent="-342900">
              <a:buFont typeface="Arial" panose="020B0604020202020204" pitchFamily="34" charset="0"/>
              <a:buChar char="•"/>
            </a:pPr>
            <a:r>
              <a:rPr lang="en-US" sz="2200">
                <a:solidFill>
                  <a:schemeClr val="tx1">
                    <a:lumMod val="75000"/>
                    <a:lumOff val="25000"/>
                  </a:schemeClr>
                </a:solidFill>
              </a:rPr>
              <a:t>Adjusted meeting practices. Meetings</a:t>
            </a:r>
            <a:r>
              <a:rPr lang="en-US" sz="2200"/>
              <a:t> </a:t>
            </a:r>
            <a:r>
              <a:rPr lang="en-US" sz="2200">
                <a:solidFill>
                  <a:srgbClr val="FF0000"/>
                </a:solidFill>
              </a:rPr>
              <a:t>[should, are required to] </a:t>
            </a:r>
            <a:r>
              <a:rPr lang="en-US" sz="2200">
                <a:solidFill>
                  <a:schemeClr val="tx1">
                    <a:lumMod val="75000"/>
                    <a:lumOff val="25000"/>
                  </a:schemeClr>
                </a:solidFill>
              </a:rPr>
              <a:t>be conducted virtually when possible. In the event of a meeting, limit participants in meetings, spread out as much as possible and avoid shared multi-touch devices. </a:t>
            </a:r>
          </a:p>
          <a:p>
            <a:pPr marL="342900" lvl="0" indent="-342900">
              <a:buFont typeface="Arial" panose="020B0604020202020204" pitchFamily="34" charset="0"/>
              <a:buChar char="•"/>
            </a:pPr>
            <a:r>
              <a:rPr lang="en-US" sz="2200">
                <a:solidFill>
                  <a:schemeClr val="tx1">
                    <a:lumMod val="75000"/>
                    <a:lumOff val="25000"/>
                  </a:schemeClr>
                </a:solidFill>
              </a:rPr>
              <a:t>Business travel updates. Reducing travel can reduce the risk of COVID-19 being transmitted. </a:t>
            </a:r>
            <a:r>
              <a:rPr lang="en-US">
                <a:solidFill>
                  <a:schemeClr val="tx1">
                    <a:lumMod val="75000"/>
                    <a:lumOff val="25000"/>
                  </a:schemeClr>
                </a:solidFill>
              </a:rPr>
              <a:t>W</a:t>
            </a:r>
            <a:r>
              <a:rPr lang="en-US" sz="2200">
                <a:solidFill>
                  <a:schemeClr val="tx1">
                    <a:lumMod val="75000"/>
                    <a:lumOff val="25000"/>
                  </a:schemeClr>
                </a:solidFill>
              </a:rPr>
              <a:t>e are now</a:t>
            </a:r>
            <a:r>
              <a:rPr lang="en-US" sz="2200"/>
              <a:t> </a:t>
            </a:r>
            <a:r>
              <a:rPr lang="en-US" sz="2200">
                <a:solidFill>
                  <a:srgbClr val="FF0000"/>
                </a:solidFill>
              </a:rPr>
              <a:t>[restricting, reducing, other updated business travel policy] </a:t>
            </a:r>
            <a:r>
              <a:rPr lang="en-US" sz="2200">
                <a:solidFill>
                  <a:schemeClr val="tx1">
                    <a:lumMod val="75000"/>
                    <a:lumOff val="25000"/>
                  </a:schemeClr>
                </a:solidFill>
              </a:rPr>
              <a:t>business travel. </a:t>
            </a:r>
          </a:p>
          <a:p>
            <a:pPr marL="0" indent="0">
              <a:buNone/>
            </a:pPr>
            <a:endParaRPr lang="en-US"/>
          </a:p>
        </p:txBody>
      </p:sp>
      <p:sp>
        <p:nvSpPr>
          <p:cNvPr id="5" name="Text Placeholder 4">
            <a:extLst>
              <a:ext uri="{FF2B5EF4-FFF2-40B4-BE49-F238E27FC236}">
                <a16:creationId xmlns:a16="http://schemas.microsoft.com/office/drawing/2014/main" id="{B39E1EFB-C8E0-4BFA-B8D4-7F6EC102EB63}"/>
              </a:ext>
            </a:extLst>
          </p:cNvPr>
          <p:cNvSpPr>
            <a:spLocks noGrp="1"/>
          </p:cNvSpPr>
          <p:nvPr>
            <p:ph type="body" sz="quarter" idx="14"/>
          </p:nvPr>
        </p:nvSpPr>
        <p:spPr>
          <a:xfrm>
            <a:off x="561975" y="1704485"/>
            <a:ext cx="8527704" cy="515874"/>
          </a:xfrm>
        </p:spPr>
        <p:txBody>
          <a:bodyPr/>
          <a:lstStyle/>
          <a:p>
            <a:r>
              <a:rPr lang="en-US">
                <a:solidFill>
                  <a:schemeClr val="tx1">
                    <a:lumMod val="75000"/>
                    <a:lumOff val="25000"/>
                  </a:schemeClr>
                </a:solidFill>
              </a:rPr>
              <a:t>Updated Practices</a:t>
            </a:r>
          </a:p>
        </p:txBody>
      </p:sp>
      <p:sp>
        <p:nvSpPr>
          <p:cNvPr id="6" name="Rectangle 5">
            <a:extLst>
              <a:ext uri="{FF2B5EF4-FFF2-40B4-BE49-F238E27FC236}">
                <a16:creationId xmlns:a16="http://schemas.microsoft.com/office/drawing/2014/main" id="{35C3D837-934D-43E8-BDF1-3E4A1535B61B}"/>
              </a:ext>
            </a:extLst>
          </p:cNvPr>
          <p:cNvSpPr/>
          <p:nvPr/>
        </p:nvSpPr>
        <p:spPr>
          <a:xfrm>
            <a:off x="561975" y="2220359"/>
            <a:ext cx="8536232" cy="695639"/>
          </a:xfrm>
          <a:prstGeom prst="rect">
            <a:avLst/>
          </a:prstGeom>
        </p:spPr>
        <p:txBody>
          <a:bodyPr wrap="square">
            <a:spAutoFit/>
          </a:bodyPr>
          <a:lstStyle/>
          <a:p>
            <a:pPr defTabSz="685800">
              <a:lnSpc>
                <a:spcPct val="90000"/>
              </a:lnSpc>
              <a:spcBef>
                <a:spcPts val="750"/>
              </a:spcBef>
            </a:pPr>
            <a:r>
              <a:rPr lang="en-US" sz="2200">
                <a:solidFill>
                  <a:schemeClr val="tx1">
                    <a:lumMod val="75000"/>
                    <a:lumOff val="25000"/>
                  </a:schemeClr>
                </a:solidFill>
              </a:rPr>
              <a:t>When returning to work, it is important that we all participate in safe practices. Here at , our updated employee expectations will include:</a:t>
            </a:r>
          </a:p>
        </p:txBody>
      </p:sp>
    </p:spTree>
    <p:extLst>
      <p:ext uri="{BB962C8B-B14F-4D97-AF65-F5344CB8AC3E}">
        <p14:creationId xmlns:p14="http://schemas.microsoft.com/office/powerpoint/2010/main" val="376200277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Protecting Yourself and Others</a:t>
            </a:r>
          </a:p>
        </p:txBody>
      </p:sp>
      <p:sp>
        <p:nvSpPr>
          <p:cNvPr id="3" name="Content Placeholder 2"/>
          <p:cNvSpPr>
            <a:spLocks noGrp="1"/>
          </p:cNvSpPr>
          <p:nvPr>
            <p:ph idx="13"/>
          </p:nvPr>
        </p:nvSpPr>
        <p:spPr>
          <a:xfrm>
            <a:off x="561975" y="2930217"/>
            <a:ext cx="8527704" cy="3705367"/>
          </a:xfrm>
        </p:spPr>
        <p:txBody>
          <a:bodyPr>
            <a:normAutofit/>
          </a:bodyPr>
          <a:lstStyle/>
          <a:p>
            <a:pPr marL="0" indent="0">
              <a:buNone/>
            </a:pPr>
            <a:r>
              <a:rPr lang="en-US" sz="2200">
                <a:solidFill>
                  <a:schemeClr val="tx1">
                    <a:lumMod val="75000"/>
                    <a:lumOff val="25000"/>
                  </a:schemeClr>
                </a:solidFill>
              </a:rPr>
              <a:t>According to the CDC, COVID-19 is primarily spread from person to person. To help prevent the spread, please follow these guidelines:</a:t>
            </a:r>
          </a:p>
          <a:p>
            <a:pPr marL="342900" indent="-342900">
              <a:buFont typeface="Arial" panose="020B0604020202020204" pitchFamily="34" charset="0"/>
              <a:buChar char="•"/>
            </a:pPr>
            <a:r>
              <a:rPr lang="en-US" sz="2200">
                <a:solidFill>
                  <a:schemeClr val="tx1">
                    <a:lumMod val="75000"/>
                    <a:lumOff val="25000"/>
                  </a:schemeClr>
                </a:solidFill>
              </a:rPr>
              <a:t>Make sure you cover your coughs or sneezes with your elbow or a tissue. Immediately wash your hands and throw out any tissues afterward.</a:t>
            </a:r>
          </a:p>
          <a:p>
            <a:pPr marL="342900" indent="-342900">
              <a:buFont typeface="Arial" panose="020B0604020202020204" pitchFamily="34" charset="0"/>
              <a:buChar char="•"/>
            </a:pPr>
            <a:r>
              <a:rPr lang="en-US" sz="2200">
                <a:solidFill>
                  <a:schemeClr val="tx1">
                    <a:lumMod val="75000"/>
                    <a:lumOff val="25000"/>
                  </a:schemeClr>
                </a:solidFill>
              </a:rPr>
              <a:t>Avoid touching your face, including your nose, mouth and eyes. Any time you touch your face, immediately wash your hands afterward.</a:t>
            </a:r>
            <a:endParaRPr lang="en-US" sz="2200" b="1">
              <a:solidFill>
                <a:schemeClr val="tx1">
                  <a:lumMod val="75000"/>
                  <a:lumOff val="25000"/>
                </a:schemeClr>
              </a:solidFill>
            </a:endParaRPr>
          </a:p>
          <a:p>
            <a:pPr marL="0" indent="0">
              <a:buNone/>
            </a:pPr>
            <a:endParaRPr lang="en-US">
              <a:solidFill>
                <a:schemeClr val="tx1">
                  <a:lumMod val="75000"/>
                  <a:lumOff val="25000"/>
                </a:schemeClr>
              </a:solidFill>
            </a:endParaRPr>
          </a:p>
        </p:txBody>
      </p:sp>
      <p:sp>
        <p:nvSpPr>
          <p:cNvPr id="5" name="Text Placeholder 4">
            <a:extLst>
              <a:ext uri="{FF2B5EF4-FFF2-40B4-BE49-F238E27FC236}">
                <a16:creationId xmlns:a16="http://schemas.microsoft.com/office/drawing/2014/main" id="{0545D7F6-68A3-4288-9E38-1B1321AAAAAF}"/>
              </a:ext>
            </a:extLst>
          </p:cNvPr>
          <p:cNvSpPr>
            <a:spLocks noGrp="1"/>
          </p:cNvSpPr>
          <p:nvPr>
            <p:ph type="body" sz="quarter" idx="14"/>
          </p:nvPr>
        </p:nvSpPr>
        <p:spPr>
          <a:xfrm>
            <a:off x="561975" y="1801812"/>
            <a:ext cx="8527704" cy="1330687"/>
          </a:xfrm>
        </p:spPr>
        <p:txBody>
          <a:bodyPr>
            <a:normAutofit/>
          </a:bodyPr>
          <a:lstStyle/>
          <a:p>
            <a:r>
              <a:rPr lang="en-US"/>
              <a:t>Avoid Touching Your Face, and Cover</a:t>
            </a:r>
            <a:br>
              <a:rPr lang="en-US"/>
            </a:br>
            <a:r>
              <a:rPr lang="en-US"/>
              <a:t>Your Coughs and Sneezes</a:t>
            </a:r>
          </a:p>
          <a:p>
            <a:endParaRPr lang="en-US"/>
          </a:p>
        </p:txBody>
      </p:sp>
    </p:spTree>
    <p:extLst>
      <p:ext uri="{BB962C8B-B14F-4D97-AF65-F5344CB8AC3E}">
        <p14:creationId xmlns:p14="http://schemas.microsoft.com/office/powerpoint/2010/main" val="38095847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E08299-54F4-4EAD-BEC2-9B74479F48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0223" y="2520497"/>
            <a:ext cx="5051777" cy="2944537"/>
          </a:xfrm>
          <a:prstGeom prst="rect">
            <a:avLst/>
          </a:prstGeom>
        </p:spPr>
      </p:pic>
      <p:sp>
        <p:nvSpPr>
          <p:cNvPr id="2" name="Title 1"/>
          <p:cNvSpPr>
            <a:spLocks noGrp="1"/>
          </p:cNvSpPr>
          <p:nvPr>
            <p:ph type="title"/>
          </p:nvPr>
        </p:nvSpPr>
        <p:spPr/>
        <p:txBody>
          <a:bodyPr/>
          <a:lstStyle/>
          <a:p>
            <a:r>
              <a:rPr lang="en-US"/>
              <a:t>Protecting Yourself and Others, Cont. </a:t>
            </a:r>
          </a:p>
        </p:txBody>
      </p:sp>
      <p:sp>
        <p:nvSpPr>
          <p:cNvPr id="3" name="Content Placeholder 2"/>
          <p:cNvSpPr>
            <a:spLocks noGrp="1"/>
          </p:cNvSpPr>
          <p:nvPr>
            <p:ph idx="13"/>
          </p:nvPr>
        </p:nvSpPr>
        <p:spPr>
          <a:xfrm>
            <a:off x="561975" y="2471595"/>
            <a:ext cx="7160631" cy="3705367"/>
          </a:xfrm>
        </p:spPr>
        <p:txBody>
          <a:bodyPr>
            <a:normAutofit/>
          </a:bodyPr>
          <a:lstStyle/>
          <a:p>
            <a:pPr marL="0" indent="0">
              <a:buNone/>
            </a:pPr>
            <a:r>
              <a:rPr lang="en-US" sz="2200">
                <a:solidFill>
                  <a:schemeClr val="tx1">
                    <a:lumMod val="75000"/>
                    <a:lumOff val="25000"/>
                  </a:schemeClr>
                </a:solidFill>
              </a:rPr>
              <a:t>As COVID-19 primarily transfers from person to person, one of the best ways to preven</a:t>
            </a:r>
            <a:r>
              <a:rPr lang="en-US">
                <a:solidFill>
                  <a:schemeClr val="tx1">
                    <a:lumMod val="75000"/>
                    <a:lumOff val="25000"/>
                  </a:schemeClr>
                </a:solidFill>
              </a:rPr>
              <a:t>t </a:t>
            </a:r>
            <a:r>
              <a:rPr lang="en-US" sz="2200">
                <a:solidFill>
                  <a:schemeClr val="tx1">
                    <a:lumMod val="75000"/>
                    <a:lumOff val="25000"/>
                  </a:schemeClr>
                </a:solidFill>
              </a:rPr>
              <a:t>the spread is washing your hands. Hand-washing routines should include the following:</a:t>
            </a:r>
          </a:p>
          <a:p>
            <a:pPr marL="342900" indent="-342900">
              <a:buFont typeface="Arial" panose="020B0604020202020204" pitchFamily="34" charset="0"/>
              <a:buChar char="•"/>
            </a:pPr>
            <a:r>
              <a:rPr lang="en-US" sz="2200">
                <a:solidFill>
                  <a:schemeClr val="tx1">
                    <a:lumMod val="75000"/>
                    <a:lumOff val="25000"/>
                  </a:schemeClr>
                </a:solidFill>
              </a:rPr>
              <a:t>Washing your hands frequently with soap and water, for at least 20 seconds</a:t>
            </a:r>
          </a:p>
          <a:p>
            <a:pPr marL="342900" indent="-342900">
              <a:buFont typeface="Arial" panose="020B0604020202020204" pitchFamily="34" charset="0"/>
              <a:buChar char="•"/>
            </a:pPr>
            <a:r>
              <a:rPr lang="en-US" sz="2200">
                <a:solidFill>
                  <a:schemeClr val="tx1">
                    <a:lumMod val="75000"/>
                    <a:lumOff val="25000"/>
                  </a:schemeClr>
                </a:solidFill>
              </a:rPr>
              <a:t>If soap and water are unavailable in your work area, using hand sanitizer with at least 60% alcohol </a:t>
            </a:r>
          </a:p>
          <a:p>
            <a:pPr marL="0" indent="0">
              <a:buNone/>
            </a:pPr>
            <a:r>
              <a:rPr lang="en-US" sz="2200">
                <a:solidFill>
                  <a:schemeClr val="tx1">
                    <a:lumMod val="75000"/>
                    <a:lumOff val="25000"/>
                  </a:schemeClr>
                </a:solidFill>
              </a:rPr>
              <a:t>Our hand-washing </a:t>
            </a:r>
            <a:r>
              <a:rPr lang="en-US" sz="2200">
                <a:solidFill>
                  <a:srgbClr val="FF0000"/>
                </a:solidFill>
              </a:rPr>
              <a:t>[policy, other] </a:t>
            </a:r>
            <a:r>
              <a:rPr lang="en-US" sz="2200">
                <a:solidFill>
                  <a:schemeClr val="tx1">
                    <a:lumMod val="75000"/>
                    <a:lumOff val="25000"/>
                  </a:schemeClr>
                </a:solidFill>
              </a:rPr>
              <a:t>is </a:t>
            </a:r>
            <a:r>
              <a:rPr lang="en-US" sz="2200">
                <a:solidFill>
                  <a:srgbClr val="FF0000"/>
                </a:solidFill>
              </a:rPr>
              <a:t>[hand-washing is required before entering work area, other]</a:t>
            </a:r>
            <a:r>
              <a:rPr lang="en-US" sz="2200">
                <a:solidFill>
                  <a:schemeClr val="tx1">
                    <a:lumMod val="75000"/>
                    <a:lumOff val="25000"/>
                  </a:schemeClr>
                </a:solidFill>
              </a:rPr>
              <a:t>.</a:t>
            </a:r>
          </a:p>
          <a:p>
            <a:pPr marL="0" indent="0">
              <a:buNone/>
            </a:pPr>
            <a:endParaRPr lang="en-US" b="1"/>
          </a:p>
          <a:p>
            <a:pPr marL="0" indent="0">
              <a:buNone/>
            </a:pPr>
            <a:endParaRPr lang="en-US"/>
          </a:p>
        </p:txBody>
      </p:sp>
      <p:sp>
        <p:nvSpPr>
          <p:cNvPr id="5" name="Text Placeholder 4">
            <a:extLst>
              <a:ext uri="{FF2B5EF4-FFF2-40B4-BE49-F238E27FC236}">
                <a16:creationId xmlns:a16="http://schemas.microsoft.com/office/drawing/2014/main" id="{18C4A433-3526-4451-BE80-168EDD1C962B}"/>
              </a:ext>
            </a:extLst>
          </p:cNvPr>
          <p:cNvSpPr>
            <a:spLocks noGrp="1"/>
          </p:cNvSpPr>
          <p:nvPr>
            <p:ph type="body" sz="quarter" idx="14"/>
          </p:nvPr>
        </p:nvSpPr>
        <p:spPr/>
        <p:txBody>
          <a:bodyPr/>
          <a:lstStyle/>
          <a:p>
            <a:r>
              <a:rPr lang="en-US">
                <a:solidFill>
                  <a:schemeClr val="tx1">
                    <a:lumMod val="75000"/>
                    <a:lumOff val="25000"/>
                  </a:schemeClr>
                </a:solidFill>
              </a:rPr>
              <a:t>Hand-washing</a:t>
            </a:r>
          </a:p>
        </p:txBody>
      </p:sp>
    </p:spTree>
    <p:extLst>
      <p:ext uri="{BB962C8B-B14F-4D97-AF65-F5344CB8AC3E}">
        <p14:creationId xmlns:p14="http://schemas.microsoft.com/office/powerpoint/2010/main" val="176684513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Protecting Yourself and Others, Cont. </a:t>
            </a:r>
          </a:p>
        </p:txBody>
      </p:sp>
      <p:sp>
        <p:nvSpPr>
          <p:cNvPr id="3" name="Content Placeholder 2"/>
          <p:cNvSpPr>
            <a:spLocks noGrp="1"/>
          </p:cNvSpPr>
          <p:nvPr>
            <p:ph idx="13"/>
          </p:nvPr>
        </p:nvSpPr>
        <p:spPr>
          <a:xfrm>
            <a:off x="561975" y="2471596"/>
            <a:ext cx="5947467" cy="1718440"/>
          </a:xfrm>
        </p:spPr>
        <p:txBody>
          <a:bodyPr>
            <a:normAutofit/>
          </a:bodyPr>
          <a:lstStyle/>
          <a:p>
            <a:pPr marL="0" indent="0">
              <a:buNone/>
            </a:pPr>
            <a:r>
              <a:rPr lang="en-US" sz="2200">
                <a:solidFill>
                  <a:schemeClr val="tx1">
                    <a:lumMod val="75000"/>
                    <a:lumOff val="25000"/>
                  </a:schemeClr>
                </a:solidFill>
              </a:rPr>
              <a:t>When returning to work, the spread of COVID-19 can be reduced by practicing social distancing—maintaining a distance of 6 or more feet from each other. </a:t>
            </a:r>
          </a:p>
          <a:p>
            <a:pPr marL="0" indent="0">
              <a:buNone/>
            </a:pPr>
            <a:r>
              <a:rPr lang="en-US" sz="2200">
                <a:solidFill>
                  <a:schemeClr val="tx1">
                    <a:lumMod val="75000"/>
                    <a:lumOff val="25000"/>
                  </a:schemeClr>
                </a:solidFill>
              </a:rPr>
              <a:t>Here at , social distancing is</a:t>
            </a:r>
          </a:p>
        </p:txBody>
      </p:sp>
      <p:sp>
        <p:nvSpPr>
          <p:cNvPr id="5" name="Text Placeholder 4">
            <a:extLst>
              <a:ext uri="{FF2B5EF4-FFF2-40B4-BE49-F238E27FC236}">
                <a16:creationId xmlns:a16="http://schemas.microsoft.com/office/drawing/2014/main" id="{2E7FF067-7E20-4B8B-8AC2-4A4C32FD90D5}"/>
              </a:ext>
            </a:extLst>
          </p:cNvPr>
          <p:cNvSpPr>
            <a:spLocks noGrp="1"/>
          </p:cNvSpPr>
          <p:nvPr>
            <p:ph type="body" sz="quarter" idx="14"/>
          </p:nvPr>
        </p:nvSpPr>
        <p:spPr/>
        <p:txBody>
          <a:bodyPr/>
          <a:lstStyle/>
          <a:p>
            <a:r>
              <a:rPr lang="en-US">
                <a:solidFill>
                  <a:schemeClr val="tx1">
                    <a:lumMod val="75000"/>
                    <a:lumOff val="25000"/>
                  </a:schemeClr>
                </a:solidFill>
              </a:rPr>
              <a:t>Social Distancing</a:t>
            </a:r>
          </a:p>
        </p:txBody>
      </p:sp>
      <p:pic>
        <p:nvPicPr>
          <p:cNvPr id="7" name="Picture 6">
            <a:extLst>
              <a:ext uri="{FF2B5EF4-FFF2-40B4-BE49-F238E27FC236}">
                <a16:creationId xmlns:a16="http://schemas.microsoft.com/office/drawing/2014/main" id="{7A6F2B1F-E8E0-469B-9E19-4F3E5BF048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8907" y="2334630"/>
            <a:ext cx="5469641" cy="4449479"/>
          </a:xfrm>
          <a:prstGeom prst="rect">
            <a:avLst/>
          </a:prstGeom>
        </p:spPr>
      </p:pic>
      <p:sp>
        <p:nvSpPr>
          <p:cNvPr id="6" name="Content Placeholder 2">
            <a:extLst>
              <a:ext uri="{FF2B5EF4-FFF2-40B4-BE49-F238E27FC236}">
                <a16:creationId xmlns:a16="http://schemas.microsoft.com/office/drawing/2014/main" id="{0363E7A2-365C-48C3-A5DE-44212CE63B39}"/>
              </a:ext>
            </a:extLst>
          </p:cNvPr>
          <p:cNvSpPr txBox="1"/>
          <p:nvPr/>
        </p:nvSpPr>
        <p:spPr>
          <a:xfrm>
            <a:off x="561975" y="4154486"/>
            <a:ext cx="5947467" cy="746167"/>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2200" kern="1200">
                <a:solidFill>
                  <a:srgbClr val="6C6969"/>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solidFill>
                  <a:srgbClr val="FF0000"/>
                </a:solidFill>
              </a:rPr>
              <a:t>[required, encouraged, other]</a:t>
            </a:r>
            <a:r>
              <a:rPr lang="en-US">
                <a:solidFill>
                  <a:schemeClr val="tx1">
                    <a:lumMod val="75000"/>
                    <a:lumOff val="25000"/>
                  </a:schemeClr>
                </a:solidFill>
              </a:rPr>
              <a:t>. </a:t>
            </a:r>
          </a:p>
          <a:p>
            <a:endParaRPr lang="en-US"/>
          </a:p>
        </p:txBody>
      </p:sp>
    </p:spTree>
    <p:extLst>
      <p:ext uri="{BB962C8B-B14F-4D97-AF65-F5344CB8AC3E}">
        <p14:creationId xmlns:p14="http://schemas.microsoft.com/office/powerpoint/2010/main" val="376801967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Protecting Yourself and Others, Cont. </a:t>
            </a:r>
          </a:p>
        </p:txBody>
      </p:sp>
      <p:sp>
        <p:nvSpPr>
          <p:cNvPr id="3" name="Content Placeholder 2"/>
          <p:cNvSpPr>
            <a:spLocks noGrp="1"/>
          </p:cNvSpPr>
          <p:nvPr>
            <p:ph idx="13"/>
          </p:nvPr>
        </p:nvSpPr>
        <p:spPr>
          <a:xfrm>
            <a:off x="561975" y="3298785"/>
            <a:ext cx="8527704" cy="2878177"/>
          </a:xfrm>
        </p:spPr>
        <p:txBody>
          <a:bodyPr>
            <a:normAutofit fontScale="92500"/>
          </a:bodyPr>
          <a:lstStyle/>
          <a:p>
            <a:pPr marL="0" indent="0">
              <a:spcBef>
                <a:spcPts val="1000"/>
              </a:spcBef>
              <a:buNone/>
            </a:pPr>
            <a:r>
              <a:rPr lang="en-US">
                <a:solidFill>
                  <a:schemeClr val="tx1">
                    <a:lumMod val="75000"/>
                    <a:lumOff val="25000"/>
                  </a:schemeClr>
                </a:solidFill>
              </a:rPr>
              <a:t>As part of our updated cleaning practices, we </a:t>
            </a:r>
            <a:r>
              <a:rPr lang="en-US" sz="2200">
                <a:solidFill>
                  <a:srgbClr val="FF0000"/>
                </a:solidFill>
              </a:rPr>
              <a:t>[encourage, require] </a:t>
            </a:r>
            <a:r>
              <a:rPr lang="en-US" sz="2200">
                <a:solidFill>
                  <a:schemeClr val="tx1">
                    <a:lumMod val="75000"/>
                    <a:lumOff val="25000"/>
                  </a:schemeClr>
                </a:solidFill>
              </a:rPr>
              <a:t>you to:</a:t>
            </a:r>
          </a:p>
          <a:p>
            <a:pPr marL="342900" indent="-342900">
              <a:spcBef>
                <a:spcPts val="1000"/>
              </a:spcBef>
              <a:buFont typeface="Arial" panose="020B0604020202020204" pitchFamily="34" charset="0"/>
              <a:buChar char="•"/>
            </a:pPr>
            <a:r>
              <a:rPr lang="en-US" sz="2200">
                <a:solidFill>
                  <a:schemeClr val="tx1">
                    <a:lumMod val="75000"/>
                    <a:lumOff val="25000"/>
                  </a:schemeClr>
                </a:solidFill>
              </a:rPr>
              <a:t>Ensure your work area is cleaned regularly.</a:t>
            </a:r>
          </a:p>
          <a:p>
            <a:pPr marL="342900" indent="-342900">
              <a:spcBef>
                <a:spcPts val="1000"/>
              </a:spcBef>
              <a:buFont typeface="Arial" panose="020B0604020202020204" pitchFamily="34" charset="0"/>
              <a:buChar char="•"/>
            </a:pPr>
            <a:r>
              <a:rPr lang="en-US" sz="2200">
                <a:solidFill>
                  <a:schemeClr val="tx1">
                    <a:lumMod val="75000"/>
                    <a:lumOff val="25000"/>
                  </a:schemeClr>
                </a:solidFill>
              </a:rPr>
              <a:t>Clean all electronic devices. </a:t>
            </a:r>
            <a:r>
              <a:rPr lang="en-US">
                <a:solidFill>
                  <a:schemeClr val="tx1">
                    <a:lumMod val="75000"/>
                    <a:lumOff val="25000"/>
                  </a:schemeClr>
                </a:solidFill>
              </a:rPr>
              <a:t>W</a:t>
            </a:r>
            <a:r>
              <a:rPr lang="en-US" sz="2200">
                <a:solidFill>
                  <a:schemeClr val="tx1">
                    <a:lumMod val="75000"/>
                    <a:lumOff val="25000"/>
                  </a:schemeClr>
                </a:solidFill>
              </a:rPr>
              <a:t>e will be providing </a:t>
            </a:r>
            <a:r>
              <a:rPr lang="en-US" sz="2200">
                <a:solidFill>
                  <a:srgbClr val="FF0000"/>
                </a:solidFill>
              </a:rPr>
              <a:t>[sanitizer wipes, other]</a:t>
            </a:r>
            <a:r>
              <a:rPr lang="en-US" sz="2200">
                <a:solidFill>
                  <a:schemeClr val="tx1">
                    <a:lumMod val="75000"/>
                    <a:lumOff val="25000"/>
                  </a:schemeClr>
                </a:solidFill>
              </a:rPr>
              <a:t>.</a:t>
            </a:r>
            <a:r>
              <a:rPr lang="en-US" sz="2200"/>
              <a:t> </a:t>
            </a:r>
            <a:r>
              <a:rPr lang="en-US" sz="2200">
                <a:solidFill>
                  <a:schemeClr val="tx1">
                    <a:lumMod val="75000"/>
                    <a:lumOff val="25000"/>
                  </a:schemeClr>
                </a:solidFill>
              </a:rPr>
              <a:t>Electronic devices should be cleaned to manufacturers’ recommendations, or with alcohol-based wipes or sprays containing at least 70% alcohol.</a:t>
            </a:r>
          </a:p>
          <a:p>
            <a:pPr>
              <a:spcBef>
                <a:spcPts val="1000"/>
              </a:spcBef>
            </a:pPr>
            <a:r>
              <a:rPr lang="en-US" sz="2200">
                <a:solidFill>
                  <a:srgbClr val="FF0000"/>
                </a:solidFill>
              </a:rPr>
              <a:t>[</a:t>
            </a:r>
            <a:r>
              <a:rPr lang="en-US">
                <a:solidFill>
                  <a:srgbClr val="FF0000"/>
                </a:solidFill>
              </a:rPr>
              <a:t>S</a:t>
            </a:r>
            <a:r>
              <a:rPr lang="en-US" sz="2200">
                <a:solidFill>
                  <a:srgbClr val="FF0000"/>
                </a:solidFill>
              </a:rPr>
              <a:t>anitizing wipes, other cleaning product]</a:t>
            </a:r>
            <a:r>
              <a:rPr lang="en-US">
                <a:solidFill>
                  <a:schemeClr val="tx1">
                    <a:lumMod val="75000"/>
                    <a:lumOff val="25000"/>
                  </a:schemeClr>
                </a:solidFill>
              </a:rPr>
              <a:t> </a:t>
            </a:r>
            <a:r>
              <a:rPr lang="en-US" sz="2200">
                <a:solidFill>
                  <a:schemeClr val="tx1">
                    <a:lumMod val="75000"/>
                    <a:lumOff val="25000"/>
                  </a:schemeClr>
                </a:solidFill>
              </a:rPr>
              <a:t>can be found </a:t>
            </a:r>
            <a:r>
              <a:rPr lang="en-US" sz="2200">
                <a:solidFill>
                  <a:srgbClr val="FF0000"/>
                </a:solidFill>
              </a:rPr>
              <a:t>[location of where cleaning supplies is located]</a:t>
            </a:r>
            <a:r>
              <a:rPr lang="en-US" sz="2200">
                <a:solidFill>
                  <a:schemeClr val="tx1">
                    <a:lumMod val="75000"/>
                    <a:lumOff val="25000"/>
                  </a:schemeClr>
                </a:solidFill>
              </a:rPr>
              <a:t>. </a:t>
            </a:r>
          </a:p>
          <a:p>
            <a:pPr>
              <a:spcBef>
                <a:spcPts val="1000"/>
              </a:spcBef>
            </a:pPr>
            <a:r>
              <a:rPr lang="en-US" sz="2200">
                <a:solidFill>
                  <a:srgbClr val="FF0000"/>
                </a:solidFill>
              </a:rPr>
              <a:t>[Other cleaning expectations, if applicable]</a:t>
            </a:r>
            <a:r>
              <a:rPr lang="en-US" sz="2200">
                <a:solidFill>
                  <a:schemeClr val="tx1">
                    <a:lumMod val="75000"/>
                    <a:lumOff val="25000"/>
                  </a:schemeClr>
                </a:solidFill>
              </a:rPr>
              <a:t>.</a:t>
            </a:r>
          </a:p>
          <a:p>
            <a:endParaRPr lang="en-US"/>
          </a:p>
        </p:txBody>
      </p:sp>
      <p:sp>
        <p:nvSpPr>
          <p:cNvPr id="5" name="Text Placeholder 4">
            <a:extLst>
              <a:ext uri="{FF2B5EF4-FFF2-40B4-BE49-F238E27FC236}">
                <a16:creationId xmlns:a16="http://schemas.microsoft.com/office/drawing/2014/main" id="{CA2D7D2D-EF7F-476A-A4BC-E6B541880003}"/>
              </a:ext>
            </a:extLst>
          </p:cNvPr>
          <p:cNvSpPr>
            <a:spLocks noGrp="1"/>
          </p:cNvSpPr>
          <p:nvPr>
            <p:ph type="body" sz="quarter" idx="14"/>
          </p:nvPr>
        </p:nvSpPr>
        <p:spPr/>
        <p:txBody>
          <a:bodyPr/>
          <a:lstStyle/>
          <a:p>
            <a:r>
              <a:rPr lang="en-US">
                <a:solidFill>
                  <a:schemeClr val="tx1">
                    <a:lumMod val="75000"/>
                    <a:lumOff val="25000"/>
                  </a:schemeClr>
                </a:solidFill>
              </a:rPr>
              <a:t>Cleaning your Area</a:t>
            </a:r>
          </a:p>
        </p:txBody>
      </p:sp>
      <p:sp>
        <p:nvSpPr>
          <p:cNvPr id="6" name="Content Placeholder 2">
            <a:extLst>
              <a:ext uri="{FF2B5EF4-FFF2-40B4-BE49-F238E27FC236}">
                <a16:creationId xmlns:a16="http://schemas.microsoft.com/office/drawing/2014/main" id="{F5E4F573-7F39-4FC4-B9DA-7637C7CA6B8D}"/>
              </a:ext>
            </a:extLst>
          </p:cNvPr>
          <p:cNvSpPr txBox="1"/>
          <p:nvPr/>
        </p:nvSpPr>
        <p:spPr>
          <a:xfrm>
            <a:off x="561975" y="2471595"/>
            <a:ext cx="8527704" cy="827190"/>
          </a:xfrm>
          <a:prstGeom prst="rect">
            <a:avLst/>
          </a:prstGeom>
        </p:spPr>
        <p:txBody>
          <a:bodyPr vert="horz" lIns="91440" tIns="45720" rIns="91440" bIns="45720" rtlCol="0">
            <a:normAutofit lnSpcReduction="20000"/>
          </a:bodyPr>
          <a:lstStyle>
            <a:lvl1pPr marL="0" indent="0" algn="l" defTabSz="685800" rtl="0" eaLnBrk="1" latinLnBrk="0" hangingPunct="1">
              <a:lnSpc>
                <a:spcPct val="90000"/>
              </a:lnSpc>
              <a:spcBef>
                <a:spcPts val="750"/>
              </a:spcBef>
              <a:buFont typeface="Arial" panose="020B0604020202020204" pitchFamily="34" charset="0"/>
              <a:buNone/>
              <a:defRPr sz="2200" kern="1200">
                <a:solidFill>
                  <a:srgbClr val="6C6969"/>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1000"/>
              </a:spcBef>
            </a:pPr>
            <a:r>
              <a:rPr lang="en-US">
                <a:solidFill>
                  <a:schemeClr val="tx1">
                    <a:lumMod val="75000"/>
                    <a:lumOff val="25000"/>
                  </a:schemeClr>
                </a:solidFill>
              </a:rPr>
              <a:t>While  is implementing appropriate cleaning measures in response to COVID-19, each employee can play a part by keeping their work area clean. </a:t>
            </a:r>
          </a:p>
        </p:txBody>
      </p:sp>
    </p:spTree>
    <p:extLst>
      <p:ext uri="{BB962C8B-B14F-4D97-AF65-F5344CB8AC3E}">
        <p14:creationId xmlns:p14="http://schemas.microsoft.com/office/powerpoint/2010/main" val="369879419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Face Coverings and Masks </a:t>
            </a:r>
          </a:p>
        </p:txBody>
      </p:sp>
      <p:sp>
        <p:nvSpPr>
          <p:cNvPr id="3" name="Content Placeholder 2"/>
          <p:cNvSpPr>
            <a:spLocks noGrp="1"/>
          </p:cNvSpPr>
          <p:nvPr>
            <p:ph idx="13"/>
          </p:nvPr>
        </p:nvSpPr>
        <p:spPr>
          <a:xfrm>
            <a:off x="561975" y="2471596"/>
            <a:ext cx="8527704" cy="1104524"/>
          </a:xfrm>
        </p:spPr>
        <p:txBody>
          <a:bodyPr>
            <a:normAutofit/>
          </a:bodyPr>
          <a:lstStyle/>
          <a:p>
            <a:pPr marL="0" indent="0">
              <a:buNone/>
            </a:pPr>
            <a:r>
              <a:rPr lang="en-US" sz="2200">
                <a:solidFill>
                  <a:schemeClr val="tx1">
                    <a:lumMod val="75000"/>
                    <a:lumOff val="25000"/>
                  </a:schemeClr>
                </a:solidFill>
              </a:rPr>
              <a:t>According to the CDC, masks and face coverings can help prevent the spread of COVID-19. The CDC currently recommends wearing face coverings in public, and in the workplace. </a:t>
            </a:r>
          </a:p>
          <a:p>
            <a:pPr marL="0" indent="0">
              <a:buNone/>
            </a:pPr>
            <a:endParaRPr lang="en-US">
              <a:solidFill>
                <a:schemeClr val="tx1">
                  <a:lumMod val="75000"/>
                  <a:lumOff val="25000"/>
                </a:schemeClr>
              </a:solidFill>
            </a:endParaRPr>
          </a:p>
        </p:txBody>
      </p:sp>
      <p:sp>
        <p:nvSpPr>
          <p:cNvPr id="4" name="Text Placeholder 3">
            <a:extLst>
              <a:ext uri="{FF2B5EF4-FFF2-40B4-BE49-F238E27FC236}">
                <a16:creationId xmlns:a16="http://schemas.microsoft.com/office/drawing/2014/main" id="{D2447013-4FA5-46D0-9375-2266211654BC}"/>
              </a:ext>
            </a:extLst>
          </p:cNvPr>
          <p:cNvSpPr>
            <a:spLocks noGrp="1"/>
          </p:cNvSpPr>
          <p:nvPr>
            <p:ph type="body" sz="quarter" idx="14"/>
          </p:nvPr>
        </p:nvSpPr>
        <p:spPr>
          <a:xfrm>
            <a:off x="561975" y="1919505"/>
            <a:ext cx="8527704" cy="515874"/>
          </a:xfrm>
        </p:spPr>
        <p:txBody>
          <a:bodyPr/>
          <a:lstStyle/>
          <a:p>
            <a:r>
              <a:rPr lang="en-US">
                <a:solidFill>
                  <a:schemeClr val="tx1">
                    <a:lumMod val="75000"/>
                    <a:lumOff val="25000"/>
                  </a:schemeClr>
                </a:solidFill>
              </a:rPr>
              <a:t>Face Coverings and Masks Overview</a:t>
            </a:r>
          </a:p>
        </p:txBody>
      </p:sp>
      <p:sp>
        <p:nvSpPr>
          <p:cNvPr id="5" name="Content Placeholder 2">
            <a:extLst>
              <a:ext uri="{FF2B5EF4-FFF2-40B4-BE49-F238E27FC236}">
                <a16:creationId xmlns:a16="http://schemas.microsoft.com/office/drawing/2014/main" id="{28B2B1C9-98F5-4E4A-814F-63ED9571936B}"/>
              </a:ext>
            </a:extLst>
          </p:cNvPr>
          <p:cNvSpPr txBox="1"/>
          <p:nvPr/>
        </p:nvSpPr>
        <p:spPr>
          <a:xfrm>
            <a:off x="561975" y="4490519"/>
            <a:ext cx="8527704" cy="2190938"/>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2200" kern="1200">
                <a:solidFill>
                  <a:srgbClr val="6C6969"/>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solidFill>
                  <a:schemeClr val="tx1">
                    <a:lumMod val="75000"/>
                    <a:lumOff val="25000"/>
                  </a:schemeClr>
                </a:solidFill>
              </a:rPr>
              <a:t>A face covering refers to a cloth covering of the face and is not a medical-grade mask. Masks refer to filtering respirators, such as an N95, K95, medical-grade or surgical mask. Masks are considered critical supplies which are reserved for health care workers and other medical first responders. </a:t>
            </a:r>
          </a:p>
        </p:txBody>
      </p:sp>
      <p:sp>
        <p:nvSpPr>
          <p:cNvPr id="6" name="Text Placeholder 3">
            <a:extLst>
              <a:ext uri="{FF2B5EF4-FFF2-40B4-BE49-F238E27FC236}">
                <a16:creationId xmlns:a16="http://schemas.microsoft.com/office/drawing/2014/main" id="{A992F4E2-3392-4C3B-9F96-440487B6F4CE}"/>
              </a:ext>
            </a:extLst>
          </p:cNvPr>
          <p:cNvSpPr txBox="1"/>
          <p:nvPr/>
        </p:nvSpPr>
        <p:spPr>
          <a:xfrm>
            <a:off x="561974" y="3956536"/>
            <a:ext cx="10610001" cy="515874"/>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3200" b="1" kern="1200">
                <a:solidFill>
                  <a:srgbClr val="6C6969"/>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solidFill>
                  <a:schemeClr val="tx1">
                    <a:lumMod val="75000"/>
                    <a:lumOff val="25000"/>
                  </a:schemeClr>
                </a:solidFill>
              </a:rPr>
              <a:t>What is the difference between masks and face coverings?</a:t>
            </a:r>
          </a:p>
        </p:txBody>
      </p:sp>
    </p:spTree>
    <p:extLst>
      <p:ext uri="{BB962C8B-B14F-4D97-AF65-F5344CB8AC3E}">
        <p14:creationId xmlns:p14="http://schemas.microsoft.com/office/powerpoint/2010/main" val="14002354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Face Coverings and Masks, Cont. </a:t>
            </a:r>
          </a:p>
        </p:txBody>
      </p:sp>
      <p:sp>
        <p:nvSpPr>
          <p:cNvPr id="3" name="Content Placeholder 2"/>
          <p:cNvSpPr>
            <a:spLocks noGrp="1"/>
          </p:cNvSpPr>
          <p:nvPr>
            <p:ph idx="13"/>
          </p:nvPr>
        </p:nvSpPr>
        <p:spPr>
          <a:xfrm>
            <a:off x="561975" y="2471595"/>
            <a:ext cx="6499728" cy="3705367"/>
          </a:xfrm>
        </p:spPr>
        <p:txBody>
          <a:bodyPr>
            <a:normAutofit/>
          </a:bodyPr>
          <a:lstStyle/>
          <a:p>
            <a:pPr marL="0" indent="0">
              <a:buNone/>
            </a:pPr>
            <a:r>
              <a:rPr lang="en-US" sz="2200">
                <a:solidFill>
                  <a:schemeClr val="tx1">
                    <a:lumMod val="75000"/>
                    <a:lumOff val="25000"/>
                  </a:schemeClr>
                </a:solidFill>
              </a:rPr>
              <a:t>In alignment with this guidance, we are </a:t>
            </a:r>
            <a:r>
              <a:rPr lang="en-US" sz="2200">
                <a:solidFill>
                  <a:srgbClr val="FF0000"/>
                </a:solidFill>
              </a:rPr>
              <a:t>[expanding, keeping in tact, other] </a:t>
            </a:r>
            <a:r>
              <a:rPr lang="en-US" sz="2200">
                <a:solidFill>
                  <a:schemeClr val="tx1">
                    <a:lumMod val="75000"/>
                    <a:lumOff val="25000"/>
                  </a:schemeClr>
                </a:solidFill>
              </a:rPr>
              <a:t>our personal protective equipment:</a:t>
            </a:r>
          </a:p>
          <a:p>
            <a:pPr marL="342900" indent="-342900">
              <a:buFont typeface="Arial" panose="020B0604020202020204" pitchFamily="34" charset="0"/>
              <a:buChar char="•"/>
            </a:pPr>
            <a:r>
              <a:rPr lang="en-US" sz="2200">
                <a:solidFill>
                  <a:schemeClr val="tx1">
                    <a:lumMod val="75000"/>
                    <a:lumOff val="25000"/>
                  </a:schemeClr>
                </a:solidFill>
              </a:rPr>
              <a:t>We will be implementing the use of </a:t>
            </a:r>
            <a:r>
              <a:rPr lang="en-US" sz="2200">
                <a:solidFill>
                  <a:srgbClr val="FF0000"/>
                </a:solidFill>
              </a:rPr>
              <a:t>[masks, face coverings] </a:t>
            </a:r>
            <a:r>
              <a:rPr lang="en-US" sz="2200">
                <a:solidFill>
                  <a:schemeClr val="tx1">
                    <a:lumMod val="75000"/>
                    <a:lumOff val="25000"/>
                  </a:schemeClr>
                </a:solidFill>
              </a:rPr>
              <a:t>for</a:t>
            </a:r>
            <a:r>
              <a:rPr lang="en-US" sz="2200"/>
              <a:t> </a:t>
            </a:r>
            <a:r>
              <a:rPr lang="en-US" sz="2200">
                <a:solidFill>
                  <a:srgbClr val="FF0000"/>
                </a:solidFill>
              </a:rPr>
              <a:t>[some, all] </a:t>
            </a:r>
            <a:r>
              <a:rPr lang="en-US" sz="2200">
                <a:solidFill>
                  <a:schemeClr val="tx1">
                    <a:lumMod val="75000"/>
                    <a:lumOff val="25000"/>
                  </a:schemeClr>
                </a:solidFill>
              </a:rPr>
              <a:t>employees. </a:t>
            </a:r>
          </a:p>
          <a:p>
            <a:pPr marL="342900" indent="-342900">
              <a:buFont typeface="Arial" panose="020B0604020202020204" pitchFamily="34" charset="0"/>
              <a:buChar char="•"/>
            </a:pPr>
            <a:r>
              <a:rPr lang="en-US" sz="2200">
                <a:solidFill>
                  <a:srgbClr val="FF0000"/>
                </a:solidFill>
              </a:rPr>
              <a:t>[We, employees] </a:t>
            </a:r>
            <a:r>
              <a:rPr lang="en-US" sz="2200">
                <a:solidFill>
                  <a:schemeClr val="tx1">
                    <a:lumMod val="75000"/>
                    <a:lumOff val="25000"/>
                  </a:schemeClr>
                </a:solidFill>
              </a:rPr>
              <a:t>will be responsible for providing </a:t>
            </a:r>
            <a:r>
              <a:rPr lang="en-US" sz="2200">
                <a:solidFill>
                  <a:srgbClr val="FF0000"/>
                </a:solidFill>
              </a:rPr>
              <a:t>[masks, face coverings]</a:t>
            </a:r>
            <a:r>
              <a:rPr lang="en-US" sz="2200">
                <a:solidFill>
                  <a:schemeClr val="tx1">
                    <a:lumMod val="75000"/>
                    <a:lumOff val="25000"/>
                  </a:schemeClr>
                </a:solidFill>
              </a:rPr>
              <a:t>.</a:t>
            </a:r>
            <a:r>
              <a:rPr lang="en-US" sz="2200">
                <a:solidFill>
                  <a:srgbClr val="FF0000"/>
                </a:solidFill>
              </a:rPr>
              <a:t> </a:t>
            </a:r>
          </a:p>
          <a:p>
            <a:pPr marL="342900" indent="-342900">
              <a:buFont typeface="Arial" panose="020B0604020202020204" pitchFamily="34" charset="0"/>
              <a:buChar char="•"/>
            </a:pPr>
            <a:r>
              <a:rPr lang="en-US" sz="2200">
                <a:solidFill>
                  <a:srgbClr val="FF0000"/>
                </a:solidFill>
              </a:rPr>
              <a:t>[Other updates]</a:t>
            </a:r>
            <a:endParaRPr lang="en-US" sz="2200"/>
          </a:p>
        </p:txBody>
      </p:sp>
      <p:sp>
        <p:nvSpPr>
          <p:cNvPr id="4" name="Text Placeholder 3">
            <a:extLst>
              <a:ext uri="{FF2B5EF4-FFF2-40B4-BE49-F238E27FC236}">
                <a16:creationId xmlns:a16="http://schemas.microsoft.com/office/drawing/2014/main" id="{47917434-A46F-485F-AAF6-6186258F3573}"/>
              </a:ext>
            </a:extLst>
          </p:cNvPr>
          <p:cNvSpPr>
            <a:spLocks noGrp="1"/>
          </p:cNvSpPr>
          <p:nvPr>
            <p:ph type="body" sz="quarter" idx="14"/>
          </p:nvPr>
        </p:nvSpPr>
        <p:spPr/>
        <p:txBody>
          <a:bodyPr/>
          <a:lstStyle/>
          <a:p>
            <a:r>
              <a:rPr lang="en-US">
                <a:solidFill>
                  <a:schemeClr val="tx1">
                    <a:lumMod val="75000"/>
                    <a:lumOff val="25000"/>
                  </a:schemeClr>
                </a:solidFill>
              </a:rPr>
              <a:t>Face Coverings and Masks Update</a:t>
            </a:r>
          </a:p>
          <a:p>
            <a:endParaRPr lang="en-US"/>
          </a:p>
        </p:txBody>
      </p:sp>
      <p:pic>
        <p:nvPicPr>
          <p:cNvPr id="7" name="Picture 6">
            <a:extLst>
              <a:ext uri="{FF2B5EF4-FFF2-40B4-BE49-F238E27FC236}">
                <a16:creationId xmlns:a16="http://schemas.microsoft.com/office/drawing/2014/main" id="{C09929C4-A2A4-4033-9AF4-62A888CB65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9371" y="2125775"/>
            <a:ext cx="4109536" cy="3941650"/>
          </a:xfrm>
          <a:prstGeom prst="rect">
            <a:avLst/>
          </a:prstGeom>
        </p:spPr>
      </p:pic>
    </p:spTree>
    <p:extLst>
      <p:ext uri="{BB962C8B-B14F-4D97-AF65-F5344CB8AC3E}">
        <p14:creationId xmlns:p14="http://schemas.microsoft.com/office/powerpoint/2010/main" val="405316953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Face Coverings and Masks, Cont.  </a:t>
            </a:r>
          </a:p>
        </p:txBody>
      </p:sp>
      <p:sp>
        <p:nvSpPr>
          <p:cNvPr id="3" name="Content Placeholder 2"/>
          <p:cNvSpPr>
            <a:spLocks noGrp="1"/>
          </p:cNvSpPr>
          <p:nvPr>
            <p:ph idx="13"/>
          </p:nvPr>
        </p:nvSpPr>
        <p:spPr/>
        <p:txBody>
          <a:bodyPr>
            <a:normAutofit/>
          </a:bodyPr>
          <a:lstStyle/>
          <a:p>
            <a:pPr marL="0" indent="0">
              <a:buNone/>
            </a:pPr>
            <a:r>
              <a:rPr lang="en-US" sz="2200">
                <a:solidFill>
                  <a:schemeClr val="tx1">
                    <a:lumMod val="75000"/>
                    <a:lumOff val="25000"/>
                  </a:schemeClr>
                </a:solidFill>
              </a:rPr>
              <a:t>When wearing masks in the workplace, follow CDC guidance for best practices:</a:t>
            </a:r>
          </a:p>
          <a:p>
            <a:pPr marL="342900" indent="-342900">
              <a:buFont typeface="Arial" panose="020B0604020202020204" pitchFamily="34" charset="0"/>
              <a:buChar char="•"/>
            </a:pPr>
            <a:r>
              <a:rPr lang="en-US" sz="2200">
                <a:solidFill>
                  <a:schemeClr val="tx1">
                    <a:lumMod val="75000"/>
                    <a:lumOff val="25000"/>
                  </a:schemeClr>
                </a:solidFill>
              </a:rPr>
              <a:t>Before entering the workplace, ensure your mask is snug and secure, and you are able to breathe comfortably and without restriction.</a:t>
            </a:r>
          </a:p>
          <a:p>
            <a:pPr marL="342900" indent="-342900">
              <a:buFont typeface="Arial" panose="020B0604020202020204" pitchFamily="34" charset="0"/>
              <a:buChar char="•"/>
            </a:pPr>
            <a:r>
              <a:rPr lang="en-US" sz="2200">
                <a:solidFill>
                  <a:schemeClr val="tx1">
                    <a:lumMod val="75000"/>
                    <a:lumOff val="25000"/>
                  </a:schemeClr>
                </a:solidFill>
              </a:rPr>
              <a:t>Remember—wearing a mask does not replace COVID-19 best practices, such as washing hands often, maintaining social distancing of 6 feet or more and avoiding touching of the face.</a:t>
            </a:r>
          </a:p>
          <a:p>
            <a:pPr marL="342900" indent="-342900">
              <a:buFont typeface="Arial" panose="020B0604020202020204" pitchFamily="34" charset="0"/>
              <a:buChar char="•"/>
            </a:pPr>
            <a:r>
              <a:rPr lang="en-US" sz="2200">
                <a:solidFill>
                  <a:schemeClr val="tx1">
                    <a:lumMod val="75000"/>
                    <a:lumOff val="25000"/>
                  </a:schemeClr>
                </a:solidFill>
              </a:rPr>
              <a:t>When it is time to take off a mask, avoid touching hands to your face, nose and mouth. As soon as the masks has been removed, make sure to wash your hands immediately.</a:t>
            </a:r>
          </a:p>
        </p:txBody>
      </p:sp>
      <p:sp>
        <p:nvSpPr>
          <p:cNvPr id="4" name="Text Placeholder 3">
            <a:extLst>
              <a:ext uri="{FF2B5EF4-FFF2-40B4-BE49-F238E27FC236}">
                <a16:creationId xmlns:a16="http://schemas.microsoft.com/office/drawing/2014/main" id="{3DD0CC11-F0D4-417E-86C7-2A2C57B34529}"/>
              </a:ext>
            </a:extLst>
          </p:cNvPr>
          <p:cNvSpPr>
            <a:spLocks noGrp="1"/>
          </p:cNvSpPr>
          <p:nvPr>
            <p:ph type="body" sz="quarter" idx="14"/>
          </p:nvPr>
        </p:nvSpPr>
        <p:spPr/>
        <p:txBody>
          <a:bodyPr/>
          <a:lstStyle/>
          <a:p>
            <a:r>
              <a:rPr lang="en-US">
                <a:solidFill>
                  <a:schemeClr val="tx1">
                    <a:lumMod val="75000"/>
                    <a:lumOff val="25000"/>
                  </a:schemeClr>
                </a:solidFill>
              </a:rPr>
              <a:t>Properly Using Masks in the Workplace</a:t>
            </a:r>
          </a:p>
          <a:p>
            <a:endParaRPr lang="en-US"/>
          </a:p>
        </p:txBody>
      </p:sp>
    </p:spTree>
    <p:extLst>
      <p:ext uri="{BB962C8B-B14F-4D97-AF65-F5344CB8AC3E}">
        <p14:creationId xmlns:p14="http://schemas.microsoft.com/office/powerpoint/2010/main" val="165263705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Face Coverings and Masks, Cont. </a:t>
            </a:r>
          </a:p>
        </p:txBody>
      </p:sp>
      <p:sp>
        <p:nvSpPr>
          <p:cNvPr id="3" name="Content Placeholder 2"/>
          <p:cNvSpPr>
            <a:spLocks noGrp="1"/>
          </p:cNvSpPr>
          <p:nvPr>
            <p:ph idx="13"/>
          </p:nvPr>
        </p:nvSpPr>
        <p:spPr>
          <a:xfrm>
            <a:off x="561975" y="2471595"/>
            <a:ext cx="8527704" cy="4046900"/>
          </a:xfrm>
        </p:spPr>
        <p:txBody>
          <a:bodyPr>
            <a:normAutofit fontScale="92500"/>
          </a:bodyPr>
          <a:lstStyle/>
          <a:p>
            <a:pPr marL="0" indent="0">
              <a:spcBef>
                <a:spcPts val="1000"/>
              </a:spcBef>
              <a:buNone/>
            </a:pPr>
            <a:r>
              <a:rPr lang="en-US" sz="2200">
                <a:solidFill>
                  <a:schemeClr val="tx1">
                    <a:lumMod val="75000"/>
                    <a:lumOff val="25000"/>
                  </a:schemeClr>
                </a:solidFill>
              </a:rPr>
              <a:t>When using face coverings in the workplace, ensure that you are using the following practices:</a:t>
            </a:r>
          </a:p>
          <a:p>
            <a:pPr marL="342900" indent="-342900">
              <a:spcBef>
                <a:spcPts val="1000"/>
              </a:spcBef>
              <a:buFont typeface="Arial" panose="020B0604020202020204" pitchFamily="34" charset="0"/>
              <a:buChar char="•"/>
            </a:pPr>
            <a:r>
              <a:rPr lang="en-US" sz="2200">
                <a:solidFill>
                  <a:schemeClr val="tx1">
                    <a:lumMod val="75000"/>
                    <a:lumOff val="25000"/>
                  </a:schemeClr>
                </a:solidFill>
              </a:rPr>
              <a:t>Before entering the workplace, ensure your cloth face covering is snug and secure, and is secured with ties or ear loops. Make sure you are able to breathe comfortably and without restriction.</a:t>
            </a:r>
          </a:p>
          <a:p>
            <a:pPr marL="342900" indent="-342900">
              <a:spcBef>
                <a:spcPts val="1000"/>
              </a:spcBef>
              <a:buFont typeface="Arial" panose="020B0604020202020204" pitchFamily="34" charset="0"/>
              <a:buChar char="•"/>
            </a:pPr>
            <a:r>
              <a:rPr lang="en-US" sz="2200">
                <a:solidFill>
                  <a:schemeClr val="tx1">
                    <a:lumMod val="75000"/>
                    <a:lumOff val="25000"/>
                  </a:schemeClr>
                </a:solidFill>
              </a:rPr>
              <a:t>Remember—wearing a cloth face covering does not replace COVID-19 best practices, such as washing hands often, maintaining social distancing of 6 feet or more, and avoiding touching of the face.</a:t>
            </a:r>
          </a:p>
          <a:p>
            <a:pPr marL="342900" indent="-342900">
              <a:spcBef>
                <a:spcPts val="1000"/>
              </a:spcBef>
              <a:buFont typeface="Arial" panose="020B0604020202020204" pitchFamily="34" charset="0"/>
              <a:buChar char="•"/>
            </a:pPr>
            <a:r>
              <a:rPr lang="en-US" sz="2200">
                <a:solidFill>
                  <a:schemeClr val="tx1">
                    <a:lumMod val="75000"/>
                    <a:lumOff val="25000"/>
                  </a:schemeClr>
                </a:solidFill>
              </a:rPr>
              <a:t>When it is time to take off a face covering, avoid touching your hands to your face, nose and mouth. As soon as the face covering has been removed, make sure to wash your hands immediately.</a:t>
            </a:r>
          </a:p>
          <a:p>
            <a:pPr marL="342900" indent="-342900">
              <a:spcBef>
                <a:spcPts val="1000"/>
              </a:spcBef>
              <a:buFont typeface="Arial" panose="020B0604020202020204" pitchFamily="34" charset="0"/>
              <a:buChar char="•"/>
            </a:pPr>
            <a:r>
              <a:rPr lang="en-US" sz="2200">
                <a:solidFill>
                  <a:schemeClr val="tx1">
                    <a:lumMod val="75000"/>
                    <a:lumOff val="25000"/>
                  </a:schemeClr>
                </a:solidFill>
              </a:rPr>
              <a:t>Cloth face coverings should be washed in a washing machine between uses.</a:t>
            </a:r>
          </a:p>
          <a:p>
            <a:pPr marL="0" indent="0">
              <a:buNone/>
            </a:pPr>
            <a:endParaRPr lang="en-US" sz="1600">
              <a:solidFill>
                <a:schemeClr val="tx1">
                  <a:lumMod val="75000"/>
                  <a:lumOff val="25000"/>
                </a:schemeClr>
              </a:solidFill>
            </a:endParaRPr>
          </a:p>
          <a:p>
            <a:pPr marL="342900" marR="118745" indent="-342900">
              <a:lnSpc>
                <a:spcPct val="107000"/>
              </a:lnSpc>
              <a:spcBef>
                <a:spcPct val="0"/>
              </a:spcBef>
              <a:spcAft>
                <a:spcPts val="600"/>
              </a:spcAft>
              <a:buFont typeface="Symbol" panose="05050102010706020507" pitchFamily="18" charset="2"/>
              <a:buChar char=""/>
            </a:pPr>
            <a:endParaRPr lang="en-US" sz="2000">
              <a:solidFill>
                <a:schemeClr val="tx1">
                  <a:lumMod val="75000"/>
                  <a:lumOff val="25000"/>
                </a:schemeClr>
              </a:solidFill>
              <a:latin typeface="Calibri" panose="020F0502020204030204" pitchFamily="34" charset="0"/>
              <a:ea typeface="Calibri" panose="020F0502020204030204" pitchFamily="34" charset="0"/>
            </a:endParaRPr>
          </a:p>
        </p:txBody>
      </p:sp>
      <p:sp>
        <p:nvSpPr>
          <p:cNvPr id="4" name="Text Placeholder 3">
            <a:extLst>
              <a:ext uri="{FF2B5EF4-FFF2-40B4-BE49-F238E27FC236}">
                <a16:creationId xmlns:a16="http://schemas.microsoft.com/office/drawing/2014/main" id="{81223F9A-8E66-429D-8A6D-82EAA91D4C94}"/>
              </a:ext>
            </a:extLst>
          </p:cNvPr>
          <p:cNvSpPr>
            <a:spLocks noGrp="1"/>
          </p:cNvSpPr>
          <p:nvPr>
            <p:ph type="body" sz="quarter" idx="14"/>
          </p:nvPr>
        </p:nvSpPr>
        <p:spPr/>
        <p:txBody>
          <a:bodyPr/>
          <a:lstStyle/>
          <a:p>
            <a:r>
              <a:rPr lang="en-US">
                <a:solidFill>
                  <a:schemeClr val="tx1">
                    <a:lumMod val="75000"/>
                    <a:lumOff val="25000"/>
                  </a:schemeClr>
                </a:solidFill>
              </a:rPr>
              <a:t>Properly Using Face Coverings in the Workplace</a:t>
            </a:r>
          </a:p>
          <a:p>
            <a:endParaRPr lang="en-US"/>
          </a:p>
        </p:txBody>
      </p:sp>
    </p:spTree>
    <p:extLst>
      <p:ext uri="{BB962C8B-B14F-4D97-AF65-F5344CB8AC3E}">
        <p14:creationId xmlns:p14="http://schemas.microsoft.com/office/powerpoint/2010/main" val="85362706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975" y="790575"/>
            <a:ext cx="10515600" cy="833438"/>
          </a:xfrm>
        </p:spPr>
        <p:txBody>
          <a:bodyPr/>
          <a:lstStyle/>
          <a:p>
            <a:r>
              <a:rPr lang="en-US"/>
              <a:t>Using This Presentation</a:t>
            </a:r>
          </a:p>
        </p:txBody>
      </p:sp>
      <p:sp>
        <p:nvSpPr>
          <p:cNvPr id="3" name="Content Placeholder 2"/>
          <p:cNvSpPr>
            <a:spLocks noGrp="1"/>
          </p:cNvSpPr>
          <p:nvPr>
            <p:ph idx="13"/>
          </p:nvPr>
        </p:nvSpPr>
        <p:spPr/>
        <p:txBody>
          <a:bodyPr/>
          <a:lstStyle/>
          <a:p>
            <a:pPr marL="0" indent="0">
              <a:buNone/>
            </a:pPr>
            <a:r>
              <a:rPr lang="en-US" sz="2200">
                <a:solidFill>
                  <a:schemeClr val="tx1">
                    <a:lumMod val="75000"/>
                    <a:lumOff val="25000"/>
                  </a:schemeClr>
                </a:solidFill>
              </a:rPr>
              <a:t>This presentation can be adjusted for your organization: </a:t>
            </a:r>
          </a:p>
          <a:p>
            <a:pPr marL="342900" indent="-342900">
              <a:buFont typeface="Arial" panose="020B0604020202020204" pitchFamily="34" charset="0"/>
              <a:buChar char="•"/>
            </a:pPr>
            <a:r>
              <a:rPr lang="en-US" sz="2200">
                <a:solidFill>
                  <a:schemeClr val="tx1">
                    <a:lumMod val="75000"/>
                    <a:lumOff val="25000"/>
                  </a:schemeClr>
                </a:solidFill>
              </a:rPr>
              <a:t>Boxes that are </a:t>
            </a:r>
            <a:r>
              <a:rPr lang="en-US" sz="2200">
                <a:solidFill>
                  <a:srgbClr val="FF0000"/>
                </a:solidFill>
              </a:rPr>
              <a:t>[highlighted red] </a:t>
            </a:r>
            <a:r>
              <a:rPr lang="en-US" sz="2200">
                <a:solidFill>
                  <a:schemeClr val="tx1">
                    <a:lumMod val="75000"/>
                    <a:lumOff val="25000"/>
                  </a:schemeClr>
                </a:solidFill>
              </a:rPr>
              <a:t>can be customized.</a:t>
            </a:r>
          </a:p>
          <a:p>
            <a:pPr marL="342900" indent="-342900">
              <a:buFont typeface="Arial" panose="020B0604020202020204" pitchFamily="34" charset="0"/>
              <a:buChar char="•"/>
            </a:pPr>
            <a:r>
              <a:rPr lang="en-US" sz="2200">
                <a:solidFill>
                  <a:schemeClr val="tx1">
                    <a:lumMod val="75000"/>
                    <a:lumOff val="25000"/>
                  </a:schemeClr>
                </a:solidFill>
              </a:rPr>
              <a:t>Ensure that all</a:t>
            </a:r>
            <a:r>
              <a:rPr lang="en-US" sz="2200"/>
              <a:t> </a:t>
            </a:r>
            <a:r>
              <a:rPr lang="en-US" sz="2200">
                <a:solidFill>
                  <a:srgbClr val="FF0000"/>
                </a:solidFill>
              </a:rPr>
              <a:t>[red text boxes] </a:t>
            </a:r>
            <a:r>
              <a:rPr lang="en-US" sz="2200">
                <a:solidFill>
                  <a:schemeClr val="tx1">
                    <a:lumMod val="75000"/>
                    <a:lumOff val="25000"/>
                  </a:schemeClr>
                </a:solidFill>
              </a:rPr>
              <a:t>are filled in prior to presenting to employees.</a:t>
            </a:r>
          </a:p>
          <a:p>
            <a:r>
              <a:rPr lang="en-US" sz="2200">
                <a:solidFill>
                  <a:schemeClr val="tx1">
                    <a:lumMod val="75000"/>
                    <a:lumOff val="25000"/>
                  </a:schemeClr>
                </a:solidFill>
              </a:rPr>
              <a:t>Adjust this presentation to be specific to your workplace and your specific updates in response to the coronavirus disease (COVID-19) pandemic.</a:t>
            </a:r>
          </a:p>
          <a:p>
            <a:endParaRPr lang="en-US" sz="2200">
              <a:solidFill>
                <a:schemeClr val="tx1">
                  <a:lumMod val="75000"/>
                  <a:lumOff val="25000"/>
                </a:schemeClr>
              </a:solidFill>
            </a:endParaRPr>
          </a:p>
          <a:p>
            <a:pPr marL="0" indent="0">
              <a:buNone/>
            </a:pPr>
            <a:endParaRPr lang="en-US" sz="2200"/>
          </a:p>
        </p:txBody>
      </p:sp>
    </p:spTree>
    <p:extLst>
      <p:ext uri="{BB962C8B-B14F-4D97-AF65-F5344CB8AC3E}">
        <p14:creationId xmlns:p14="http://schemas.microsoft.com/office/powerpoint/2010/main" val="397252371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Cleaning Practices</a:t>
            </a:r>
          </a:p>
        </p:txBody>
      </p:sp>
      <p:sp>
        <p:nvSpPr>
          <p:cNvPr id="3" name="Content Placeholder 2"/>
          <p:cNvSpPr>
            <a:spLocks noGrp="1"/>
          </p:cNvSpPr>
          <p:nvPr>
            <p:ph idx="13"/>
          </p:nvPr>
        </p:nvSpPr>
        <p:spPr/>
        <p:txBody>
          <a:bodyPr>
            <a:normAutofit lnSpcReduction="10000"/>
          </a:bodyPr>
          <a:lstStyle/>
          <a:p>
            <a:pPr marL="0" indent="0">
              <a:spcBef>
                <a:spcPts val="1000"/>
              </a:spcBef>
              <a:buNone/>
            </a:pPr>
            <a:r>
              <a:rPr lang="en-US" sz="2200">
                <a:solidFill>
                  <a:schemeClr val="tx1">
                    <a:lumMod val="75000"/>
                    <a:lumOff val="25000"/>
                  </a:schemeClr>
                </a:solidFill>
              </a:rPr>
              <a:t>We have updated our cleaning practices to help ensure that COVID-19 isn’t lingering in the air or on surfaces. Our updated cleaning practices include:</a:t>
            </a:r>
          </a:p>
          <a:p>
            <a:pPr marL="342900" lvl="0" indent="-342900">
              <a:spcBef>
                <a:spcPts val="1000"/>
              </a:spcBef>
              <a:buFont typeface="Arial" panose="020B0604020202020204" pitchFamily="34" charset="0"/>
              <a:buChar char="•"/>
            </a:pPr>
            <a:r>
              <a:rPr lang="en-US" sz="2200">
                <a:solidFill>
                  <a:schemeClr val="tx1">
                    <a:lumMod val="75000"/>
                    <a:lumOff val="25000"/>
                  </a:schemeClr>
                </a:solidFill>
              </a:rPr>
              <a:t>Increasing the frequency of cleaning routines, and ensuring routines include multi-touch surfaces and devices</a:t>
            </a:r>
          </a:p>
          <a:p>
            <a:pPr marL="342900" lvl="0" indent="-342900">
              <a:spcBef>
                <a:spcPts val="1000"/>
              </a:spcBef>
              <a:buFont typeface="Arial" panose="020B0604020202020204" pitchFamily="34" charset="0"/>
              <a:buChar char="•"/>
            </a:pPr>
            <a:r>
              <a:rPr lang="en-US" sz="2200">
                <a:solidFill>
                  <a:schemeClr val="tx1">
                    <a:lumMod val="75000"/>
                    <a:lumOff val="25000"/>
                  </a:schemeClr>
                </a:solidFill>
              </a:rPr>
              <a:t>Ensuring that cleaning routines include use of disinfectants</a:t>
            </a:r>
          </a:p>
          <a:p>
            <a:pPr marL="342900" lvl="0" indent="-342900">
              <a:spcBef>
                <a:spcPts val="1000"/>
              </a:spcBef>
              <a:buFont typeface="Arial" panose="020B0604020202020204" pitchFamily="34" charset="0"/>
              <a:buChar char="•"/>
            </a:pPr>
            <a:r>
              <a:rPr lang="en-US" sz="2200">
                <a:solidFill>
                  <a:schemeClr val="tx1">
                    <a:lumMod val="75000"/>
                    <a:lumOff val="25000"/>
                  </a:schemeClr>
                </a:solidFill>
              </a:rPr>
              <a:t>Increasing access of cleaning supplies to employees, such as hand sanitizer, sanitizer wipes and more</a:t>
            </a:r>
          </a:p>
          <a:p>
            <a:pPr marL="0" indent="0">
              <a:spcBef>
                <a:spcPts val="1000"/>
              </a:spcBef>
              <a:buNone/>
            </a:pPr>
            <a:r>
              <a:rPr lang="en-US" sz="2200">
                <a:solidFill>
                  <a:schemeClr val="tx1">
                    <a:lumMod val="75000"/>
                    <a:lumOff val="25000"/>
                  </a:schemeClr>
                </a:solidFill>
              </a:rPr>
              <a:t>Each employee can contribute to keeping the workplace clean. To demonstrate our efforts to help you out, you’ll find </a:t>
            </a:r>
            <a:r>
              <a:rPr lang="en-US" sz="2200">
                <a:solidFill>
                  <a:srgbClr val="FF0000"/>
                </a:solidFill>
              </a:rPr>
              <a:t>[hand sanitizer, disinfectant wipes, other] </a:t>
            </a:r>
            <a:r>
              <a:rPr lang="en-US" sz="2200">
                <a:solidFill>
                  <a:schemeClr val="tx1">
                    <a:lumMod val="75000"/>
                    <a:lumOff val="25000"/>
                  </a:schemeClr>
                </a:solidFill>
              </a:rPr>
              <a:t>readily available. These can be found</a:t>
            </a:r>
            <a:r>
              <a:rPr lang="en-US" sz="2200"/>
              <a:t> </a:t>
            </a:r>
            <a:r>
              <a:rPr lang="en-US" sz="2200">
                <a:solidFill>
                  <a:srgbClr val="FF0000"/>
                </a:solidFill>
              </a:rPr>
              <a:t>[location]</a:t>
            </a:r>
            <a:r>
              <a:rPr lang="en-US" sz="2200">
                <a:solidFill>
                  <a:schemeClr val="tx1">
                    <a:lumMod val="75000"/>
                    <a:lumOff val="25000"/>
                  </a:schemeClr>
                </a:solidFill>
              </a:rPr>
              <a:t>. </a:t>
            </a:r>
          </a:p>
          <a:p>
            <a:pPr marL="0" indent="0">
              <a:buNone/>
            </a:pPr>
            <a:endParaRPr lang="en-US" sz="2000"/>
          </a:p>
        </p:txBody>
      </p:sp>
      <p:sp>
        <p:nvSpPr>
          <p:cNvPr id="4" name="Text Placeholder 3">
            <a:extLst>
              <a:ext uri="{FF2B5EF4-FFF2-40B4-BE49-F238E27FC236}">
                <a16:creationId xmlns:a16="http://schemas.microsoft.com/office/drawing/2014/main" id="{0DA14065-B20B-4CCB-A33B-ED966D041132}"/>
              </a:ext>
            </a:extLst>
          </p:cNvPr>
          <p:cNvSpPr>
            <a:spLocks noGrp="1"/>
          </p:cNvSpPr>
          <p:nvPr>
            <p:ph type="body" sz="quarter" idx="14"/>
          </p:nvPr>
        </p:nvSpPr>
        <p:spPr/>
        <p:txBody>
          <a:bodyPr/>
          <a:lstStyle/>
          <a:p>
            <a:r>
              <a:rPr lang="en-US">
                <a:solidFill>
                  <a:schemeClr val="tx1">
                    <a:lumMod val="75000"/>
                    <a:lumOff val="25000"/>
                  </a:schemeClr>
                </a:solidFill>
              </a:rPr>
              <a:t>Updating Cleaning Practices</a:t>
            </a:r>
          </a:p>
          <a:p>
            <a:endParaRPr lang="en-US"/>
          </a:p>
        </p:txBody>
      </p:sp>
    </p:spTree>
    <p:extLst>
      <p:ext uri="{BB962C8B-B14F-4D97-AF65-F5344CB8AC3E}">
        <p14:creationId xmlns:p14="http://schemas.microsoft.com/office/powerpoint/2010/main" val="197382308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Screening Employee Temperatures</a:t>
            </a:r>
          </a:p>
        </p:txBody>
      </p:sp>
      <p:sp>
        <p:nvSpPr>
          <p:cNvPr id="3" name="Content Placeholder 2"/>
          <p:cNvSpPr>
            <a:spLocks noGrp="1"/>
          </p:cNvSpPr>
          <p:nvPr>
            <p:ph idx="13"/>
          </p:nvPr>
        </p:nvSpPr>
        <p:spPr>
          <a:xfrm>
            <a:off x="561975" y="2873798"/>
            <a:ext cx="7975443" cy="3705367"/>
          </a:xfrm>
        </p:spPr>
        <p:txBody>
          <a:bodyPr>
            <a:normAutofit/>
          </a:bodyPr>
          <a:lstStyle/>
          <a:p>
            <a:pPr>
              <a:spcBef>
                <a:spcPts val="1000"/>
              </a:spcBef>
            </a:pPr>
            <a:r>
              <a:rPr lang="en-US">
                <a:solidFill>
                  <a:schemeClr val="tx1">
                    <a:lumMod val="75000"/>
                    <a:lumOff val="25000"/>
                  </a:schemeClr>
                </a:solidFill>
              </a:rPr>
              <a:t>P</a:t>
            </a:r>
            <a:r>
              <a:rPr lang="en-US" sz="2200">
                <a:solidFill>
                  <a:schemeClr val="tx1">
                    <a:lumMod val="75000"/>
                    <a:lumOff val="25000"/>
                  </a:schemeClr>
                </a:solidFill>
              </a:rPr>
              <a:t>rior to employees entering the </a:t>
            </a:r>
            <a:r>
              <a:rPr lang="en-US" sz="2200">
                <a:solidFill>
                  <a:srgbClr val="FF0000"/>
                </a:solidFill>
              </a:rPr>
              <a:t>[office, work area, other], </a:t>
            </a:r>
            <a:r>
              <a:rPr lang="en-US">
                <a:solidFill>
                  <a:schemeClr val="tx1">
                    <a:lumMod val="75000"/>
                    <a:lumOff val="25000"/>
                  </a:schemeClr>
                </a:solidFill>
              </a:rPr>
              <a:t>we </a:t>
            </a:r>
            <a:r>
              <a:rPr lang="en-US">
                <a:solidFill>
                  <a:srgbClr val="FF0000"/>
                </a:solidFill>
              </a:rPr>
              <a:t>[will, will not] </a:t>
            </a:r>
            <a:r>
              <a:rPr lang="en-US">
                <a:solidFill>
                  <a:schemeClr val="tx1">
                    <a:lumMod val="75000"/>
                    <a:lumOff val="25000"/>
                  </a:schemeClr>
                </a:solidFill>
              </a:rPr>
              <a:t>be screening employees as </a:t>
            </a:r>
            <a:r>
              <a:rPr lang="en-US" sz="2200">
                <a:solidFill>
                  <a:schemeClr val="tx1">
                    <a:lumMod val="75000"/>
                    <a:lumOff val="25000"/>
                  </a:schemeClr>
                </a:solidFill>
              </a:rPr>
              <a:t>consistent with business necessity. When conducting screenings, employees can be assured: </a:t>
            </a:r>
          </a:p>
          <a:p>
            <a:pPr marL="342900" indent="-342900">
              <a:spcBef>
                <a:spcPts val="1000"/>
              </a:spcBef>
              <a:buFont typeface="Arial" panose="020B0604020202020204" pitchFamily="34" charset="0"/>
              <a:buChar char="•"/>
            </a:pPr>
            <a:r>
              <a:rPr lang="en-US" sz="2200">
                <a:solidFill>
                  <a:schemeClr val="tx1">
                    <a:lumMod val="75000"/>
                    <a:lumOff val="25000"/>
                  </a:schemeClr>
                </a:solidFill>
              </a:rPr>
              <a:t>All screenings will be conducted on a nondiscriminatory basis.</a:t>
            </a:r>
          </a:p>
          <a:p>
            <a:pPr marL="342900" indent="-342900">
              <a:spcBef>
                <a:spcPts val="1000"/>
              </a:spcBef>
              <a:buFont typeface="Arial" panose="020B0604020202020204" pitchFamily="34" charset="0"/>
              <a:buChar char="•"/>
            </a:pPr>
            <a:r>
              <a:rPr lang="en-US" sz="2200">
                <a:solidFill>
                  <a:schemeClr val="tx1">
                    <a:lumMod val="75000"/>
                    <a:lumOff val="25000"/>
                  </a:schemeClr>
                </a:solidFill>
              </a:rPr>
              <a:t>Test results will be treated as confidential medical records, separate from the employee’s personnel file, in compliance with the Americans with Disabilities Act (ADA).</a:t>
            </a:r>
          </a:p>
          <a:p>
            <a:pPr marL="342900" indent="-342900">
              <a:spcBef>
                <a:spcPts val="1000"/>
              </a:spcBef>
              <a:buFont typeface="Arial" panose="020B0604020202020204" pitchFamily="34" charset="0"/>
              <a:buChar char="•"/>
            </a:pPr>
            <a:r>
              <a:rPr lang="en-US" sz="2200">
                <a:solidFill>
                  <a:schemeClr val="tx1">
                    <a:lumMod val="75000"/>
                    <a:lumOff val="25000"/>
                  </a:schemeClr>
                </a:solidFill>
              </a:rPr>
              <a:t>Testing stations will maintain proper disinfecting and social distancing procedures.</a:t>
            </a:r>
          </a:p>
        </p:txBody>
      </p:sp>
      <p:sp>
        <p:nvSpPr>
          <p:cNvPr id="4" name="Text Placeholder 3">
            <a:extLst>
              <a:ext uri="{FF2B5EF4-FFF2-40B4-BE49-F238E27FC236}">
                <a16:creationId xmlns:a16="http://schemas.microsoft.com/office/drawing/2014/main" id="{96806BF6-2B23-4E59-B218-35CE293BE564}"/>
              </a:ext>
            </a:extLst>
          </p:cNvPr>
          <p:cNvSpPr>
            <a:spLocks noGrp="1"/>
          </p:cNvSpPr>
          <p:nvPr>
            <p:ph type="body" sz="quarter" idx="14"/>
          </p:nvPr>
        </p:nvSpPr>
        <p:spPr/>
        <p:txBody>
          <a:bodyPr/>
          <a:lstStyle/>
          <a:p>
            <a:r>
              <a:rPr lang="en-US">
                <a:solidFill>
                  <a:schemeClr val="tx1">
                    <a:lumMod val="75000"/>
                    <a:lumOff val="25000"/>
                  </a:schemeClr>
                </a:solidFill>
              </a:rPr>
              <a:t>Screening Employees’ Temperatures</a:t>
            </a:r>
            <a:br>
              <a:rPr lang="en-US">
                <a:solidFill>
                  <a:schemeClr val="tx1">
                    <a:lumMod val="75000"/>
                    <a:lumOff val="25000"/>
                  </a:schemeClr>
                </a:solidFill>
              </a:rPr>
            </a:br>
            <a:r>
              <a:rPr lang="en-US">
                <a:solidFill>
                  <a:schemeClr val="tx1">
                    <a:lumMod val="75000"/>
                    <a:lumOff val="25000"/>
                  </a:schemeClr>
                </a:solidFill>
              </a:rPr>
              <a:t>in the Workplace</a:t>
            </a:r>
          </a:p>
          <a:p>
            <a:endParaRPr lang="en-US"/>
          </a:p>
        </p:txBody>
      </p:sp>
      <p:pic>
        <p:nvPicPr>
          <p:cNvPr id="6" name="Picture 5">
            <a:extLst>
              <a:ext uri="{FF2B5EF4-FFF2-40B4-BE49-F238E27FC236}">
                <a16:creationId xmlns:a16="http://schemas.microsoft.com/office/drawing/2014/main" id="{73971D5E-7C3D-4FCB-B455-0BABA0FC4E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3744" y="2705843"/>
            <a:ext cx="4038296" cy="3873322"/>
          </a:xfrm>
          <a:prstGeom prst="rect">
            <a:avLst/>
          </a:prstGeom>
        </p:spPr>
      </p:pic>
    </p:spTree>
    <p:extLst>
      <p:ext uri="{BB962C8B-B14F-4D97-AF65-F5344CB8AC3E}">
        <p14:creationId xmlns:p14="http://schemas.microsoft.com/office/powerpoint/2010/main" val="271875598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Screening Employee</a:t>
            </a:r>
            <a:br>
              <a:rPr lang="en-US"/>
            </a:br>
            <a:r>
              <a:rPr lang="en-US"/>
              <a:t>Temperatures, Cont. </a:t>
            </a:r>
          </a:p>
        </p:txBody>
      </p:sp>
      <p:sp>
        <p:nvSpPr>
          <p:cNvPr id="3" name="Content Placeholder 2"/>
          <p:cNvSpPr>
            <a:spLocks noGrp="1"/>
          </p:cNvSpPr>
          <p:nvPr>
            <p:ph idx="13"/>
          </p:nvPr>
        </p:nvSpPr>
        <p:spPr/>
        <p:txBody>
          <a:bodyPr>
            <a:normAutofit fontScale="92500"/>
          </a:bodyPr>
          <a:lstStyle/>
          <a:p>
            <a:pPr marL="0" indent="0">
              <a:spcBef>
                <a:spcPts val="1000"/>
              </a:spcBef>
              <a:buNone/>
            </a:pPr>
            <a:r>
              <a:rPr lang="en-US" sz="2200">
                <a:solidFill>
                  <a:schemeClr val="tx1">
                    <a:lumMod val="75000"/>
                    <a:lumOff val="25000"/>
                  </a:schemeClr>
                </a:solidFill>
              </a:rPr>
              <a:t>As employees enter the </a:t>
            </a:r>
            <a:r>
              <a:rPr lang="en-US" sz="2200">
                <a:solidFill>
                  <a:srgbClr val="FF0000"/>
                </a:solidFill>
              </a:rPr>
              <a:t>[office, work area, other]</a:t>
            </a:r>
            <a:r>
              <a:rPr lang="en-US" sz="2200">
                <a:solidFill>
                  <a:schemeClr val="tx1">
                    <a:lumMod val="75000"/>
                    <a:lumOff val="25000"/>
                  </a:schemeClr>
                </a:solidFill>
              </a:rPr>
              <a:t>, we will conduct screenings.</a:t>
            </a:r>
            <a:br>
              <a:rPr lang="en-US" sz="2200">
                <a:solidFill>
                  <a:schemeClr val="tx1">
                    <a:lumMod val="75000"/>
                    <a:lumOff val="25000"/>
                  </a:schemeClr>
                </a:solidFill>
              </a:rPr>
            </a:br>
            <a:r>
              <a:rPr lang="en-US" sz="2200">
                <a:solidFill>
                  <a:schemeClr val="tx1">
                    <a:lumMod val="75000"/>
                    <a:lumOff val="25000"/>
                  </a:schemeClr>
                </a:solidFill>
              </a:rPr>
              <a:t>Screenings will include:</a:t>
            </a:r>
          </a:p>
          <a:p>
            <a:pPr marL="512763" lvl="1">
              <a:lnSpc>
                <a:spcPct val="107000"/>
              </a:lnSpc>
              <a:spcBef>
                <a:spcPts val="1000"/>
              </a:spcBef>
            </a:pPr>
            <a:r>
              <a:rPr lang="en-US" sz="2200">
                <a:solidFill>
                  <a:schemeClr val="tx1">
                    <a:lumMod val="75000"/>
                    <a:lumOff val="25000"/>
                  </a:schemeClr>
                </a:solidFill>
                <a:latin typeface="Calibri" panose="020F0502020204030204" pitchFamily="34" charset="0"/>
                <a:ea typeface="Calibri" panose="020F0502020204030204" pitchFamily="34" charset="0"/>
              </a:rPr>
              <a:t>Taking the temperature of the employee</a:t>
            </a:r>
          </a:p>
          <a:p>
            <a:pPr marL="512763" lvl="1">
              <a:lnSpc>
                <a:spcPct val="107000"/>
              </a:lnSpc>
              <a:spcBef>
                <a:spcPts val="1000"/>
              </a:spcBef>
            </a:pPr>
            <a:r>
              <a:rPr lang="en-US" sz="2200">
                <a:solidFill>
                  <a:schemeClr val="tx1">
                    <a:lumMod val="75000"/>
                    <a:lumOff val="25000"/>
                  </a:schemeClr>
                </a:solidFill>
                <a:latin typeface="Calibri" panose="020F0502020204030204" pitchFamily="34" charset="0"/>
                <a:ea typeface="Calibri" panose="020F0502020204030204" pitchFamily="34" charset="0"/>
              </a:rPr>
              <a:t>Temperatures will be taken using a sanitary, </a:t>
            </a:r>
            <a:r>
              <a:rPr lang="en-US" sz="2200">
                <a:solidFill>
                  <a:srgbClr val="FF0000"/>
                </a:solidFill>
                <a:latin typeface="Calibri" panose="020F0502020204030204" pitchFamily="34" charset="0"/>
                <a:ea typeface="Calibri" panose="020F0502020204030204" pitchFamily="34" charset="0"/>
              </a:rPr>
              <a:t>[no-touch thermometer, other]</a:t>
            </a:r>
          </a:p>
          <a:p>
            <a:pPr marL="512763" lvl="1">
              <a:lnSpc>
                <a:spcPct val="107000"/>
              </a:lnSpc>
              <a:spcBef>
                <a:spcPts val="1000"/>
              </a:spcBef>
            </a:pPr>
            <a:r>
              <a:rPr lang="en-US" sz="2200">
                <a:solidFill>
                  <a:schemeClr val="tx1">
                    <a:lumMod val="75000"/>
                    <a:lumOff val="25000"/>
                  </a:schemeClr>
                </a:solidFill>
                <a:latin typeface="Calibri" panose="020F0502020204030204" pitchFamily="34" charset="0"/>
                <a:ea typeface="Calibri" panose="020F0502020204030204" pitchFamily="34" charset="0"/>
              </a:rPr>
              <a:t>According to the CDC, temperatures over 100.4 F are consistent with COVID-19 related symptoms</a:t>
            </a:r>
          </a:p>
          <a:p>
            <a:pPr marL="512763" lvl="1">
              <a:lnSpc>
                <a:spcPct val="107000"/>
              </a:lnSpc>
              <a:spcBef>
                <a:spcPts val="1000"/>
              </a:spcBef>
            </a:pPr>
            <a:r>
              <a:rPr lang="en-US" sz="2200">
                <a:solidFill>
                  <a:srgbClr val="FF0000"/>
                </a:solidFill>
                <a:latin typeface="Calibri" panose="020F0502020204030204" pitchFamily="34" charset="0"/>
              </a:rPr>
              <a:t>[Insert additional screening steps]</a:t>
            </a:r>
          </a:p>
          <a:p>
            <a:pPr marL="512763" lvl="1">
              <a:lnSpc>
                <a:spcPct val="107000"/>
              </a:lnSpc>
              <a:spcBef>
                <a:spcPts val="1000"/>
              </a:spcBef>
            </a:pPr>
            <a:r>
              <a:rPr lang="en-US" sz="2200">
                <a:solidFill>
                  <a:srgbClr val="FF0000"/>
                </a:solidFill>
                <a:latin typeface="Calibri" panose="020F0502020204030204" pitchFamily="34" charset="0"/>
              </a:rPr>
              <a:t>[Insert steps for employees exceeding 100.4 F]</a:t>
            </a:r>
          </a:p>
          <a:p>
            <a:pPr marL="457200" lvl="1" indent="0">
              <a:lnSpc>
                <a:spcPct val="107000"/>
              </a:lnSpc>
              <a:spcBef>
                <a:spcPct val="0"/>
              </a:spcBef>
              <a:buNone/>
            </a:pPr>
            <a:endParaRPr lang="en-US">
              <a:latin typeface="Calibri" panose="020F0502020204030204" pitchFamily="34" charset="0"/>
              <a:ea typeface="Calibri" panose="020F0502020204030204" pitchFamily="34" charset="0"/>
            </a:endParaRPr>
          </a:p>
          <a:p>
            <a:pPr marL="0" indent="0">
              <a:buNone/>
            </a:pPr>
            <a:endParaRPr lang="en-US"/>
          </a:p>
          <a:p>
            <a:pPr marL="0" indent="0">
              <a:buNone/>
            </a:pPr>
            <a:endParaRPr lang="en-US"/>
          </a:p>
        </p:txBody>
      </p:sp>
      <p:sp>
        <p:nvSpPr>
          <p:cNvPr id="4" name="Text Placeholder 3">
            <a:extLst>
              <a:ext uri="{FF2B5EF4-FFF2-40B4-BE49-F238E27FC236}">
                <a16:creationId xmlns:a16="http://schemas.microsoft.com/office/drawing/2014/main" id="{ACF29121-FF4B-418D-A69A-90EE16F58B8C}"/>
              </a:ext>
            </a:extLst>
          </p:cNvPr>
          <p:cNvSpPr>
            <a:spLocks noGrp="1"/>
          </p:cNvSpPr>
          <p:nvPr>
            <p:ph type="body" sz="quarter" idx="14"/>
          </p:nvPr>
        </p:nvSpPr>
        <p:spPr/>
        <p:txBody>
          <a:bodyPr/>
          <a:lstStyle/>
          <a:p>
            <a:r>
              <a:rPr lang="en-US">
                <a:solidFill>
                  <a:schemeClr val="tx1">
                    <a:lumMod val="75000"/>
                    <a:lumOff val="25000"/>
                  </a:schemeClr>
                </a:solidFill>
              </a:rPr>
              <a:t>Conducting Screenings</a:t>
            </a:r>
          </a:p>
          <a:p>
            <a:endParaRPr lang="en-US"/>
          </a:p>
        </p:txBody>
      </p:sp>
    </p:spTree>
    <p:extLst>
      <p:ext uri="{BB962C8B-B14F-4D97-AF65-F5344CB8AC3E}">
        <p14:creationId xmlns:p14="http://schemas.microsoft.com/office/powerpoint/2010/main" val="183443726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Response to Employees</a:t>
            </a:r>
            <a:br>
              <a:rPr lang="en-US"/>
            </a:br>
            <a:r>
              <a:rPr lang="en-US"/>
              <a:t>Who Have Symptoms</a:t>
            </a:r>
          </a:p>
        </p:txBody>
      </p:sp>
      <p:sp>
        <p:nvSpPr>
          <p:cNvPr id="3" name="Content Placeholder 2"/>
          <p:cNvSpPr>
            <a:spLocks noGrp="1"/>
          </p:cNvSpPr>
          <p:nvPr>
            <p:ph idx="13"/>
          </p:nvPr>
        </p:nvSpPr>
        <p:spPr>
          <a:xfrm>
            <a:off x="561976" y="2016125"/>
            <a:ext cx="8570450" cy="4351338"/>
          </a:xfrm>
        </p:spPr>
        <p:txBody>
          <a:bodyPr>
            <a:noAutofit/>
          </a:bodyPr>
          <a:lstStyle/>
          <a:p>
            <a:pPr marL="0" indent="0">
              <a:spcBef>
                <a:spcPts val="1000"/>
              </a:spcBef>
              <a:buNone/>
            </a:pPr>
            <a:r>
              <a:rPr lang="en-US" sz="2000">
                <a:solidFill>
                  <a:schemeClr val="tx1">
                    <a:lumMod val="75000"/>
                    <a:lumOff val="25000"/>
                  </a:schemeClr>
                </a:solidFill>
              </a:rPr>
              <a:t>Employees who have COVID-19-related symptoms should report symptoms immediately to </a:t>
            </a:r>
            <a:r>
              <a:rPr lang="en-US" sz="2000">
                <a:solidFill>
                  <a:srgbClr val="FF0000"/>
                </a:solidFill>
              </a:rPr>
              <a:t>[HR, safety, other]</a:t>
            </a:r>
            <a:r>
              <a:rPr lang="en-US" sz="2000"/>
              <a:t>. </a:t>
            </a:r>
          </a:p>
          <a:p>
            <a:pPr marL="342900" indent="-342900">
              <a:spcBef>
                <a:spcPts val="1000"/>
              </a:spcBef>
              <a:buFont typeface="Arial" panose="020B0604020202020204" pitchFamily="34" charset="0"/>
              <a:buChar char="•"/>
            </a:pPr>
            <a:r>
              <a:rPr lang="en-US" sz="2000">
                <a:solidFill>
                  <a:schemeClr val="tx1">
                    <a:lumMod val="75000"/>
                    <a:lumOff val="25000"/>
                  </a:schemeClr>
                </a:solidFill>
              </a:rPr>
              <a:t>Report symptoms using </a:t>
            </a:r>
            <a:r>
              <a:rPr lang="en-US" sz="2000">
                <a:solidFill>
                  <a:srgbClr val="FF0000"/>
                </a:solidFill>
              </a:rPr>
              <a:t>[email, phone, other]</a:t>
            </a:r>
            <a:r>
              <a:rPr lang="en-US" sz="2000">
                <a:solidFill>
                  <a:schemeClr val="tx1">
                    <a:lumMod val="75000"/>
                    <a:lumOff val="25000"/>
                  </a:schemeClr>
                </a:solidFill>
              </a:rPr>
              <a:t>.</a:t>
            </a:r>
            <a:r>
              <a:rPr lang="en-US" sz="2000"/>
              <a:t> </a:t>
            </a:r>
            <a:r>
              <a:rPr lang="en-US" sz="2000">
                <a:solidFill>
                  <a:schemeClr val="tx1">
                    <a:lumMod val="75000"/>
                    <a:lumOff val="25000"/>
                  </a:schemeClr>
                </a:solidFill>
              </a:rPr>
              <a:t>Employees should report symptoms through </a:t>
            </a:r>
            <a:r>
              <a:rPr lang="en-US" sz="2000">
                <a:solidFill>
                  <a:srgbClr val="FF0000"/>
                </a:solidFill>
              </a:rPr>
              <a:t>[phone, digital communication, other] </a:t>
            </a:r>
            <a:r>
              <a:rPr lang="en-US" sz="2000">
                <a:solidFill>
                  <a:schemeClr val="tx1">
                    <a:lumMod val="75000"/>
                    <a:lumOff val="25000"/>
                  </a:schemeClr>
                </a:solidFill>
              </a:rPr>
              <a:t>channels, if at all possible. </a:t>
            </a:r>
          </a:p>
          <a:p>
            <a:pPr marL="342900" indent="-342900">
              <a:spcBef>
                <a:spcPts val="1000"/>
              </a:spcBef>
              <a:buFont typeface="Arial" panose="020B0604020202020204" pitchFamily="34" charset="0"/>
              <a:buChar char="•"/>
            </a:pPr>
            <a:r>
              <a:rPr lang="en-US" sz="2000">
                <a:solidFill>
                  <a:schemeClr val="tx1">
                    <a:lumMod val="75000"/>
                    <a:lumOff val="25000"/>
                  </a:schemeClr>
                </a:solidFill>
              </a:rPr>
              <a:t>Employee’s identity will remain confidential. We will help employees coordinate taking leave or paid time off in the event they require isolation. </a:t>
            </a:r>
          </a:p>
          <a:p>
            <a:pPr marL="342900" indent="-342900">
              <a:spcBef>
                <a:spcPts val="1000"/>
              </a:spcBef>
              <a:buFont typeface="Arial" panose="020B0604020202020204" pitchFamily="34" charset="0"/>
              <a:buChar char="•"/>
            </a:pPr>
            <a:r>
              <a:rPr lang="en-US" sz="2000">
                <a:solidFill>
                  <a:schemeClr val="tx1">
                    <a:lumMod val="75000"/>
                    <a:lumOff val="25000"/>
                  </a:schemeClr>
                </a:solidFill>
              </a:rPr>
              <a:t>Employee </a:t>
            </a:r>
            <a:r>
              <a:rPr lang="en-US" sz="2000">
                <a:solidFill>
                  <a:srgbClr val="FF0000"/>
                </a:solidFill>
              </a:rPr>
              <a:t>[should, will] </a:t>
            </a:r>
            <a:r>
              <a:rPr lang="en-US" sz="2000">
                <a:solidFill>
                  <a:schemeClr val="tx1">
                    <a:lumMod val="75000"/>
                    <a:lumOff val="25000"/>
                  </a:schemeClr>
                </a:solidFill>
              </a:rPr>
              <a:t>be evaluated for COVID-19. We will communicate steps for the employee to take a COVID-19 test.</a:t>
            </a:r>
          </a:p>
          <a:p>
            <a:pPr marL="342900" indent="-342900">
              <a:spcBef>
                <a:spcPts val="1000"/>
              </a:spcBef>
              <a:buFont typeface="Arial" panose="020B0604020202020204" pitchFamily="34" charset="0"/>
              <a:buChar char="•"/>
            </a:pPr>
            <a:r>
              <a:rPr lang="en-US" sz="2000">
                <a:solidFill>
                  <a:schemeClr val="tx1">
                    <a:lumMod val="75000"/>
                    <a:lumOff val="25000"/>
                  </a:schemeClr>
                </a:solidFill>
              </a:rPr>
              <a:t>Isolate employees who are suspected of having COVID-19. If </a:t>
            </a:r>
            <a:r>
              <a:rPr lang="en-US" sz="2000">
                <a:solidFill>
                  <a:srgbClr val="FF0000"/>
                </a:solidFill>
              </a:rPr>
              <a:t>[HR, safety, or designated professionals] </a:t>
            </a:r>
            <a:r>
              <a:rPr lang="en-US" sz="2000">
                <a:solidFill>
                  <a:schemeClr val="tx1">
                    <a:lumMod val="75000"/>
                    <a:lumOff val="25000"/>
                  </a:schemeClr>
                </a:solidFill>
              </a:rPr>
              <a:t>concludes the employee is likely to have contracted COVID-19, the employee will then self-quarantine. We will then prepare for a positive COVID-19 test response. </a:t>
            </a:r>
          </a:p>
        </p:txBody>
      </p:sp>
    </p:spTree>
    <p:extLst>
      <p:ext uri="{BB962C8B-B14F-4D97-AF65-F5344CB8AC3E}">
        <p14:creationId xmlns:p14="http://schemas.microsoft.com/office/powerpoint/2010/main" val="40688203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Planned Response to an</a:t>
            </a:r>
            <a:br>
              <a:rPr lang="en-US"/>
            </a:br>
            <a:r>
              <a:rPr lang="en-US"/>
              <a:t>Employee’s Positive Coronavirus Test </a:t>
            </a:r>
          </a:p>
        </p:txBody>
      </p:sp>
      <p:sp>
        <p:nvSpPr>
          <p:cNvPr id="3" name="Content Placeholder 2"/>
          <p:cNvSpPr>
            <a:spLocks noGrp="1"/>
          </p:cNvSpPr>
          <p:nvPr>
            <p:ph idx="13"/>
          </p:nvPr>
        </p:nvSpPr>
        <p:spPr>
          <a:xfrm>
            <a:off x="4274961" y="3429000"/>
            <a:ext cx="4825497" cy="4351338"/>
          </a:xfrm>
        </p:spPr>
        <p:txBody>
          <a:bodyPr>
            <a:normAutofit/>
          </a:bodyPr>
          <a:lstStyle/>
          <a:p>
            <a:pPr marL="342900" indent="-342900">
              <a:buFont typeface="Arial" panose="020B0604020202020204" pitchFamily="34" charset="0"/>
              <a:buChar char="•"/>
            </a:pPr>
            <a:r>
              <a:rPr lang="en-US" sz="2200">
                <a:solidFill>
                  <a:schemeClr val="tx1">
                    <a:lumMod val="75000"/>
                    <a:lumOff val="25000"/>
                  </a:schemeClr>
                </a:solidFill>
              </a:rPr>
              <a:t>Responding directly to the employee</a:t>
            </a:r>
          </a:p>
          <a:p>
            <a:pPr marL="342900" indent="-342900">
              <a:buFont typeface="Arial" panose="020B0604020202020204" pitchFamily="34" charset="0"/>
              <a:buChar char="•"/>
            </a:pPr>
            <a:r>
              <a:rPr lang="en-US" sz="2200">
                <a:solidFill>
                  <a:schemeClr val="tx1">
                    <a:lumMod val="75000"/>
                    <a:lumOff val="25000"/>
                  </a:schemeClr>
                </a:solidFill>
              </a:rPr>
              <a:t>Isolating the employee</a:t>
            </a:r>
          </a:p>
          <a:p>
            <a:pPr marL="342900" indent="-342900">
              <a:buFont typeface="Arial" panose="020B0604020202020204" pitchFamily="34" charset="0"/>
              <a:buChar char="•"/>
            </a:pPr>
            <a:r>
              <a:rPr lang="en-US" sz="2200">
                <a:solidFill>
                  <a:schemeClr val="tx1">
                    <a:lumMod val="75000"/>
                    <a:lumOff val="25000"/>
                  </a:schemeClr>
                </a:solidFill>
              </a:rPr>
              <a:t>Notifying employees, customers, vendors and guests</a:t>
            </a:r>
          </a:p>
          <a:p>
            <a:pPr marL="342900" indent="-342900">
              <a:buFont typeface="Arial" panose="020B0604020202020204" pitchFamily="34" charset="0"/>
              <a:buChar char="•"/>
            </a:pPr>
            <a:r>
              <a:rPr lang="en-US" sz="2200">
                <a:solidFill>
                  <a:schemeClr val="tx1">
                    <a:lumMod val="75000"/>
                    <a:lumOff val="25000"/>
                  </a:schemeClr>
                </a:solidFill>
              </a:rPr>
              <a:t>Disinfecting appropriate work areas</a:t>
            </a:r>
          </a:p>
          <a:p>
            <a:pPr marL="342900" indent="-342900">
              <a:buFont typeface="Arial" panose="020B0604020202020204" pitchFamily="34" charset="0"/>
              <a:buChar char="•"/>
            </a:pPr>
            <a:r>
              <a:rPr lang="en-US" sz="2200">
                <a:solidFill>
                  <a:srgbClr val="FF0000"/>
                </a:solidFill>
              </a:rPr>
              <a:t>[Closing the workplace for 72 hours, other step]</a:t>
            </a:r>
          </a:p>
          <a:p>
            <a:endParaRPr lang="en-US" sz="2200"/>
          </a:p>
        </p:txBody>
      </p:sp>
      <p:pic>
        <p:nvPicPr>
          <p:cNvPr id="6" name="Picture 5">
            <a:extLst>
              <a:ext uri="{FF2B5EF4-FFF2-40B4-BE49-F238E27FC236}">
                <a16:creationId xmlns:a16="http://schemas.microsoft.com/office/drawing/2014/main" id="{08D858D8-D307-4FC0-9FFE-345A14FB52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680" y="2227026"/>
            <a:ext cx="3519059" cy="4140437"/>
          </a:xfrm>
          <a:prstGeom prst="rect">
            <a:avLst/>
          </a:prstGeom>
        </p:spPr>
      </p:pic>
      <p:sp>
        <p:nvSpPr>
          <p:cNvPr id="5" name="Content Placeholder 2">
            <a:extLst>
              <a:ext uri="{FF2B5EF4-FFF2-40B4-BE49-F238E27FC236}">
                <a16:creationId xmlns:a16="http://schemas.microsoft.com/office/drawing/2014/main" id="{491D560B-A2DF-452C-B613-E69D37425D9F}"/>
              </a:ext>
            </a:extLst>
          </p:cNvPr>
          <p:cNvSpPr txBox="1"/>
          <p:nvPr/>
        </p:nvSpPr>
        <p:spPr>
          <a:xfrm>
            <a:off x="4274960" y="2016125"/>
            <a:ext cx="4825497" cy="1336675"/>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2200" kern="1200">
                <a:solidFill>
                  <a:srgbClr val="6C6969"/>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solidFill>
                  <a:schemeClr val="tx1">
                    <a:lumMod val="75000"/>
                    <a:lumOff val="25000"/>
                  </a:schemeClr>
                </a:solidFill>
              </a:rPr>
              <a:t>Should an employee test positive for COVID-19, we at  have a specific plan in place to respond. Next steps would include:</a:t>
            </a:r>
          </a:p>
        </p:txBody>
      </p:sp>
    </p:spTree>
    <p:extLst>
      <p:ext uri="{BB962C8B-B14F-4D97-AF65-F5344CB8AC3E}">
        <p14:creationId xmlns:p14="http://schemas.microsoft.com/office/powerpoint/2010/main" val="28210969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Planned Response to an Employee’s</a:t>
            </a:r>
            <a:br>
              <a:rPr lang="en-US"/>
            </a:br>
            <a:r>
              <a:rPr lang="en-US"/>
              <a:t>Positive Coronavirus Test, Cont. </a:t>
            </a:r>
          </a:p>
        </p:txBody>
      </p:sp>
      <p:sp>
        <p:nvSpPr>
          <p:cNvPr id="3" name="Content Placeholder 2"/>
          <p:cNvSpPr>
            <a:spLocks noGrp="1"/>
          </p:cNvSpPr>
          <p:nvPr>
            <p:ph idx="13"/>
          </p:nvPr>
        </p:nvSpPr>
        <p:spPr/>
        <p:txBody>
          <a:bodyPr>
            <a:normAutofit/>
          </a:bodyPr>
          <a:lstStyle/>
          <a:p>
            <a:pPr>
              <a:spcBef>
                <a:spcPts val="1000"/>
              </a:spcBef>
            </a:pPr>
            <a:r>
              <a:rPr lang="en-US" sz="2200">
                <a:solidFill>
                  <a:schemeClr val="tx1">
                    <a:lumMod val="75000"/>
                    <a:lumOff val="25000"/>
                  </a:schemeClr>
                </a:solidFill>
              </a:rPr>
              <a:t>After a positive test, we will address the employee directly</a:t>
            </a:r>
            <a:br>
              <a:rPr lang="en-US" sz="2200">
                <a:solidFill>
                  <a:schemeClr val="tx1">
                    <a:lumMod val="75000"/>
                    <a:lumOff val="25000"/>
                  </a:schemeClr>
                </a:solidFill>
              </a:rPr>
            </a:br>
            <a:r>
              <a:rPr lang="en-US" sz="2200">
                <a:solidFill>
                  <a:schemeClr val="tx1">
                    <a:lumMod val="75000"/>
                    <a:lumOff val="25000"/>
                  </a:schemeClr>
                </a:solidFill>
              </a:rPr>
              <a:t>regarding next steps and to offer assistance. </a:t>
            </a:r>
          </a:p>
          <a:p>
            <a:pPr marL="342900" indent="-342900">
              <a:spcBef>
                <a:spcPts val="1000"/>
              </a:spcBef>
              <a:buFont typeface="Arial" panose="020B0604020202020204" pitchFamily="34" charset="0"/>
              <a:buChar char="•"/>
            </a:pPr>
            <a:r>
              <a:rPr lang="en-US" sz="2200">
                <a:solidFill>
                  <a:schemeClr val="tx1">
                    <a:lumMod val="75000"/>
                    <a:lumOff val="25000"/>
                  </a:schemeClr>
                </a:solidFill>
              </a:rPr>
              <a:t>Be assured, any employee testing positive for COVID-19 will have</a:t>
            </a:r>
            <a:br>
              <a:rPr lang="en-US" sz="2200">
                <a:solidFill>
                  <a:schemeClr val="tx1">
                    <a:lumMod val="75000"/>
                    <a:lumOff val="25000"/>
                  </a:schemeClr>
                </a:solidFill>
              </a:rPr>
            </a:br>
            <a:r>
              <a:rPr lang="en-US" sz="2200">
                <a:solidFill>
                  <a:schemeClr val="tx1">
                    <a:lumMod val="75000"/>
                    <a:lumOff val="25000"/>
                  </a:schemeClr>
                </a:solidFill>
              </a:rPr>
              <a:t>their identity remain confidential, and we will be sure to help them</a:t>
            </a:r>
            <a:br>
              <a:rPr lang="en-US" sz="2200">
                <a:solidFill>
                  <a:schemeClr val="tx1">
                    <a:lumMod val="75000"/>
                    <a:lumOff val="25000"/>
                  </a:schemeClr>
                </a:solidFill>
              </a:rPr>
            </a:br>
            <a:r>
              <a:rPr lang="en-US" sz="2200">
                <a:solidFill>
                  <a:schemeClr val="tx1">
                    <a:lumMod val="75000"/>
                    <a:lumOff val="25000"/>
                  </a:schemeClr>
                </a:solidFill>
              </a:rPr>
              <a:t>coordinate taking leave or paid time off until they’ve recovered. </a:t>
            </a:r>
          </a:p>
          <a:p>
            <a:pPr marL="342900" indent="-342900">
              <a:spcBef>
                <a:spcPts val="1000"/>
              </a:spcBef>
              <a:buFont typeface="Arial" panose="020B0604020202020204" pitchFamily="34" charset="0"/>
              <a:buChar char="•"/>
            </a:pPr>
            <a:r>
              <a:rPr lang="en-US" sz="2200">
                <a:solidFill>
                  <a:schemeClr val="tx1">
                    <a:lumMod val="75000"/>
                    <a:lumOff val="25000"/>
                  </a:schemeClr>
                </a:solidFill>
              </a:rPr>
              <a:t>We will ask the employee some questions, including with</a:t>
            </a:r>
            <a:br>
              <a:rPr lang="en-US" sz="2200">
                <a:solidFill>
                  <a:schemeClr val="tx1">
                    <a:lumMod val="75000"/>
                    <a:lumOff val="25000"/>
                  </a:schemeClr>
                </a:solidFill>
              </a:rPr>
            </a:br>
            <a:r>
              <a:rPr lang="en-US" sz="2200">
                <a:solidFill>
                  <a:schemeClr val="tx1">
                    <a:lumMod val="75000"/>
                    <a:lumOff val="25000"/>
                  </a:schemeClr>
                </a:solidFill>
              </a:rPr>
              <a:t>whom the employee has been in contact within the last two weeks. </a:t>
            </a:r>
          </a:p>
          <a:p>
            <a:pPr marL="342900" indent="-342900">
              <a:spcBef>
                <a:spcPts val="1000"/>
              </a:spcBef>
              <a:buFont typeface="Arial" panose="020B0604020202020204" pitchFamily="34" charset="0"/>
              <a:buChar char="•"/>
            </a:pPr>
            <a:r>
              <a:rPr lang="en-US" sz="2200">
                <a:solidFill>
                  <a:schemeClr val="tx1">
                    <a:lumMod val="75000"/>
                    <a:lumOff val="25000"/>
                  </a:schemeClr>
                </a:solidFill>
              </a:rPr>
              <a:t>Obtaining this information will be essential as we notify employees</a:t>
            </a:r>
            <a:br>
              <a:rPr lang="en-US" sz="2200">
                <a:solidFill>
                  <a:schemeClr val="tx1">
                    <a:lumMod val="75000"/>
                    <a:lumOff val="25000"/>
                  </a:schemeClr>
                </a:solidFill>
              </a:rPr>
            </a:br>
            <a:r>
              <a:rPr lang="en-US" sz="2200">
                <a:solidFill>
                  <a:schemeClr val="tx1">
                    <a:lumMod val="75000"/>
                    <a:lumOff val="25000"/>
                  </a:schemeClr>
                </a:solidFill>
              </a:rPr>
              <a:t>and guests who may have been directly exposed to COVID-19.</a:t>
            </a:r>
          </a:p>
        </p:txBody>
      </p:sp>
      <p:sp>
        <p:nvSpPr>
          <p:cNvPr id="4" name="Text Placeholder 3">
            <a:extLst>
              <a:ext uri="{FF2B5EF4-FFF2-40B4-BE49-F238E27FC236}">
                <a16:creationId xmlns:a16="http://schemas.microsoft.com/office/drawing/2014/main" id="{565E964A-BDB0-448F-AAE8-922D9EBEDF71}"/>
              </a:ext>
            </a:extLst>
          </p:cNvPr>
          <p:cNvSpPr>
            <a:spLocks noGrp="1"/>
          </p:cNvSpPr>
          <p:nvPr>
            <p:ph type="body" sz="quarter" idx="14"/>
          </p:nvPr>
        </p:nvSpPr>
        <p:spPr/>
        <p:txBody>
          <a:bodyPr/>
          <a:lstStyle/>
          <a:p>
            <a:r>
              <a:rPr lang="en-US">
                <a:solidFill>
                  <a:schemeClr val="tx1">
                    <a:lumMod val="75000"/>
                    <a:lumOff val="25000"/>
                  </a:schemeClr>
                </a:solidFill>
              </a:rPr>
              <a:t>Respond Directly to the Employee</a:t>
            </a:r>
          </a:p>
          <a:p>
            <a:endParaRPr lang="en-US"/>
          </a:p>
        </p:txBody>
      </p:sp>
    </p:spTree>
    <p:extLst>
      <p:ext uri="{BB962C8B-B14F-4D97-AF65-F5344CB8AC3E}">
        <p14:creationId xmlns:p14="http://schemas.microsoft.com/office/powerpoint/2010/main" val="388982003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Planned Response to an Employee’s</a:t>
            </a:r>
            <a:br>
              <a:rPr lang="en-US"/>
            </a:br>
            <a:r>
              <a:rPr lang="en-US"/>
              <a:t>Positive Coronavirus Test, Cont. </a:t>
            </a:r>
          </a:p>
        </p:txBody>
      </p:sp>
      <p:sp>
        <p:nvSpPr>
          <p:cNvPr id="3" name="Content Placeholder 2"/>
          <p:cNvSpPr>
            <a:spLocks noGrp="1"/>
          </p:cNvSpPr>
          <p:nvPr>
            <p:ph idx="13"/>
          </p:nvPr>
        </p:nvSpPr>
        <p:spPr>
          <a:xfrm>
            <a:off x="561974" y="2734146"/>
            <a:ext cx="8917003" cy="3865829"/>
          </a:xfrm>
        </p:spPr>
        <p:txBody>
          <a:bodyPr>
            <a:normAutofit fontScale="85000" lnSpcReduction="20000"/>
          </a:bodyPr>
          <a:lstStyle/>
          <a:p>
            <a:pPr marL="0" indent="0">
              <a:buNone/>
            </a:pPr>
            <a:r>
              <a:rPr lang="en-US">
                <a:solidFill>
                  <a:schemeClr val="tx1">
                    <a:lumMod val="75000"/>
                    <a:lumOff val="25000"/>
                  </a:schemeClr>
                </a:solidFill>
              </a:rPr>
              <a:t>In the event of a positive COVID-19 test, designated employee(s) will be advised to go into isolation. </a:t>
            </a:r>
          </a:p>
          <a:p>
            <a:pPr marL="0" indent="0">
              <a:buNone/>
            </a:pPr>
            <a:r>
              <a:rPr lang="en-US">
                <a:solidFill>
                  <a:schemeClr val="tx1">
                    <a:lumMod val="75000"/>
                    <a:lumOff val="25000"/>
                  </a:schemeClr>
                </a:solidFill>
              </a:rPr>
              <a:t>For employees who </a:t>
            </a:r>
            <a:r>
              <a:rPr lang="en-US" b="1">
                <a:solidFill>
                  <a:schemeClr val="tx1">
                    <a:lumMod val="75000"/>
                    <a:lumOff val="25000"/>
                  </a:schemeClr>
                </a:solidFill>
              </a:rPr>
              <a:t>are not </a:t>
            </a:r>
            <a:r>
              <a:rPr lang="en-US">
                <a:solidFill>
                  <a:schemeClr val="tx1">
                    <a:lumMod val="75000"/>
                    <a:lumOff val="25000"/>
                  </a:schemeClr>
                </a:solidFill>
              </a:rPr>
              <a:t>being tested for COVID-19, isolation will continue until the following three conditions are met:</a:t>
            </a:r>
          </a:p>
          <a:p>
            <a:pPr marL="342900" indent="-342900">
              <a:buFont typeface="+mj-lt"/>
              <a:buAutoNum type="arabicPeriod"/>
            </a:pPr>
            <a:r>
              <a:rPr lang="en-US">
                <a:solidFill>
                  <a:schemeClr val="tx1">
                    <a:lumMod val="75000"/>
                    <a:lumOff val="25000"/>
                  </a:schemeClr>
                </a:solidFill>
              </a:rPr>
              <a:t>72 hours of no fevers, without assistance of fever reducing medicines</a:t>
            </a:r>
          </a:p>
          <a:p>
            <a:pPr marL="342900" indent="-342900">
              <a:buFont typeface="+mj-lt"/>
              <a:buAutoNum type="arabicPeriod"/>
            </a:pPr>
            <a:r>
              <a:rPr lang="en-US">
                <a:solidFill>
                  <a:schemeClr val="tx1">
                    <a:lumMod val="75000"/>
                    <a:lumOff val="25000"/>
                  </a:schemeClr>
                </a:solidFill>
              </a:rPr>
              <a:t>Other symptoms have improved</a:t>
            </a:r>
          </a:p>
          <a:p>
            <a:pPr marL="342900" indent="-342900">
              <a:buFont typeface="+mj-lt"/>
              <a:buAutoNum type="arabicPeriod"/>
            </a:pPr>
            <a:r>
              <a:rPr lang="en-US">
                <a:solidFill>
                  <a:schemeClr val="tx1">
                    <a:lumMod val="75000"/>
                    <a:lumOff val="25000"/>
                  </a:schemeClr>
                </a:solidFill>
              </a:rPr>
              <a:t>At least seven days have passed since initial symptoms </a:t>
            </a:r>
          </a:p>
          <a:p>
            <a:pPr marL="0" indent="0">
              <a:buNone/>
            </a:pPr>
            <a:r>
              <a:rPr lang="en-US">
                <a:solidFill>
                  <a:schemeClr val="tx1">
                    <a:lumMod val="75000"/>
                    <a:lumOff val="25000"/>
                  </a:schemeClr>
                </a:solidFill>
              </a:rPr>
              <a:t>For employees who </a:t>
            </a:r>
            <a:r>
              <a:rPr lang="en-US" b="1">
                <a:solidFill>
                  <a:schemeClr val="tx1">
                    <a:lumMod val="75000"/>
                    <a:lumOff val="25000"/>
                  </a:schemeClr>
                </a:solidFill>
              </a:rPr>
              <a:t>are</a:t>
            </a:r>
            <a:r>
              <a:rPr lang="en-US">
                <a:solidFill>
                  <a:schemeClr val="tx1">
                    <a:lumMod val="75000"/>
                    <a:lumOff val="25000"/>
                  </a:schemeClr>
                </a:solidFill>
              </a:rPr>
              <a:t> being tested for COVID-19 isolation will continue until the following three conditions are met:</a:t>
            </a:r>
          </a:p>
          <a:p>
            <a:pPr marL="342900" indent="-342900">
              <a:buFont typeface="+mj-lt"/>
              <a:buAutoNum type="arabicPeriod"/>
            </a:pPr>
            <a:r>
              <a:rPr lang="en-US">
                <a:solidFill>
                  <a:schemeClr val="tx1">
                    <a:lumMod val="75000"/>
                    <a:lumOff val="25000"/>
                  </a:schemeClr>
                </a:solidFill>
              </a:rPr>
              <a:t>No current fever, without assistance of fever reducing medicines</a:t>
            </a:r>
          </a:p>
          <a:p>
            <a:pPr marL="342900" indent="-342900">
              <a:buFont typeface="+mj-lt"/>
              <a:buAutoNum type="arabicPeriod"/>
            </a:pPr>
            <a:r>
              <a:rPr lang="en-US">
                <a:solidFill>
                  <a:schemeClr val="tx1">
                    <a:lumMod val="75000"/>
                    <a:lumOff val="25000"/>
                  </a:schemeClr>
                </a:solidFill>
              </a:rPr>
              <a:t>Other symptoms have improved</a:t>
            </a:r>
          </a:p>
          <a:p>
            <a:pPr marL="342900" indent="-342900">
              <a:buFont typeface="+mj-lt"/>
              <a:buAutoNum type="arabicPeriod"/>
            </a:pPr>
            <a:r>
              <a:rPr lang="en-US">
                <a:solidFill>
                  <a:schemeClr val="tx1">
                    <a:lumMod val="75000"/>
                    <a:lumOff val="25000"/>
                  </a:schemeClr>
                </a:solidFill>
              </a:rPr>
              <a:t>Two tests have come back negative, with at least 24 hours between tests</a:t>
            </a:r>
          </a:p>
          <a:p>
            <a:pPr marL="0" indent="0">
              <a:buNone/>
            </a:pPr>
            <a:r>
              <a:rPr lang="en-US">
                <a:solidFill>
                  <a:schemeClr val="tx1">
                    <a:lumMod val="75000"/>
                    <a:lumOff val="25000"/>
                  </a:schemeClr>
                </a:solidFill>
              </a:rPr>
              <a:t>Individuals testing positive for COVID-19 should follow guidance of a health care provider and their local health department when making any determinations. </a:t>
            </a:r>
          </a:p>
        </p:txBody>
      </p:sp>
      <p:sp>
        <p:nvSpPr>
          <p:cNvPr id="4" name="Text Placeholder 3">
            <a:extLst>
              <a:ext uri="{FF2B5EF4-FFF2-40B4-BE49-F238E27FC236}">
                <a16:creationId xmlns:a16="http://schemas.microsoft.com/office/drawing/2014/main" id="{CF97E9B1-167B-4102-882F-65FFF4BB4C90}"/>
              </a:ext>
            </a:extLst>
          </p:cNvPr>
          <p:cNvSpPr>
            <a:spLocks noGrp="1"/>
          </p:cNvSpPr>
          <p:nvPr>
            <p:ph type="body" sz="quarter" idx="14"/>
          </p:nvPr>
        </p:nvSpPr>
        <p:spPr/>
        <p:txBody>
          <a:bodyPr/>
          <a:lstStyle/>
          <a:p>
            <a:r>
              <a:rPr lang="en-US">
                <a:solidFill>
                  <a:schemeClr val="tx1">
                    <a:lumMod val="75000"/>
                    <a:lumOff val="25000"/>
                  </a:schemeClr>
                </a:solidFill>
              </a:rPr>
              <a:t>Isolating the Employee</a:t>
            </a:r>
          </a:p>
          <a:p>
            <a:endParaRPr lang="en-US"/>
          </a:p>
        </p:txBody>
      </p:sp>
    </p:spTree>
    <p:extLst>
      <p:ext uri="{BB962C8B-B14F-4D97-AF65-F5344CB8AC3E}">
        <p14:creationId xmlns:p14="http://schemas.microsoft.com/office/powerpoint/2010/main" val="321731585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Planned Response to an Employee’s</a:t>
            </a:r>
            <a:br>
              <a:rPr lang="en-US"/>
            </a:br>
            <a:r>
              <a:rPr lang="en-US"/>
              <a:t>Positive Coronavirus Test, Cont. </a:t>
            </a:r>
          </a:p>
        </p:txBody>
      </p:sp>
      <p:sp>
        <p:nvSpPr>
          <p:cNvPr id="3" name="Content Placeholder 2"/>
          <p:cNvSpPr>
            <a:spLocks noGrp="1"/>
          </p:cNvSpPr>
          <p:nvPr>
            <p:ph idx="13"/>
          </p:nvPr>
        </p:nvSpPr>
        <p:spPr>
          <a:xfrm>
            <a:off x="561975" y="3019897"/>
            <a:ext cx="8572972" cy="3633316"/>
          </a:xfrm>
        </p:spPr>
        <p:txBody>
          <a:bodyPr>
            <a:normAutofit lnSpcReduction="10000"/>
          </a:bodyPr>
          <a:lstStyle/>
          <a:p>
            <a:pPr marL="0" indent="0">
              <a:spcBef>
                <a:spcPts val="1000"/>
              </a:spcBef>
              <a:buNone/>
            </a:pPr>
            <a:r>
              <a:rPr lang="en-US" sz="2200">
                <a:solidFill>
                  <a:schemeClr val="tx1">
                    <a:lumMod val="75000"/>
                    <a:lumOff val="25000"/>
                  </a:schemeClr>
                </a:solidFill>
              </a:rPr>
              <a:t>After we recommend the employee self-quarantine for the next 14 days and monitor themselves for symptoms of COVID-19, we will move on to planned next steps. These steps will include:</a:t>
            </a:r>
          </a:p>
          <a:p>
            <a:pPr marL="342900" indent="-342900">
              <a:spcBef>
                <a:spcPts val="1000"/>
              </a:spcBef>
              <a:buFont typeface="Arial" panose="020B0604020202020204" pitchFamily="34" charset="0"/>
              <a:buChar char="•"/>
            </a:pPr>
            <a:r>
              <a:rPr lang="en-US" sz="2200">
                <a:solidFill>
                  <a:schemeClr val="tx1">
                    <a:lumMod val="75000"/>
                    <a:lumOff val="25000"/>
                  </a:schemeClr>
                </a:solidFill>
              </a:rPr>
              <a:t>Directly notify any co-workers or customers with whom the ill employee had been in contact.</a:t>
            </a:r>
          </a:p>
          <a:p>
            <a:pPr marL="342900" indent="-342900">
              <a:spcBef>
                <a:spcPts val="1000"/>
              </a:spcBef>
              <a:buFont typeface="Arial" panose="020B0604020202020204" pitchFamily="34" charset="0"/>
              <a:buChar char="•"/>
            </a:pPr>
            <a:r>
              <a:rPr lang="en-US" sz="2200">
                <a:solidFill>
                  <a:schemeClr val="tx1">
                    <a:lumMod val="75000"/>
                    <a:lumOff val="25000"/>
                  </a:schemeClr>
                </a:solidFill>
              </a:rPr>
              <a:t>Make determinations on who should be self-isolating.</a:t>
            </a:r>
          </a:p>
          <a:p>
            <a:pPr marL="342900" indent="-342900">
              <a:spcBef>
                <a:spcPts val="1000"/>
              </a:spcBef>
              <a:buFont typeface="Arial" panose="020B0604020202020204" pitchFamily="34" charset="0"/>
              <a:buChar char="•"/>
            </a:pPr>
            <a:r>
              <a:rPr lang="en-US" sz="2200">
                <a:solidFill>
                  <a:schemeClr val="tx1">
                    <a:lumMod val="75000"/>
                    <a:lumOff val="25000"/>
                  </a:schemeClr>
                </a:solidFill>
              </a:rPr>
              <a:t>Notify all employees by </a:t>
            </a:r>
            <a:r>
              <a:rPr lang="en-US" sz="2200">
                <a:solidFill>
                  <a:srgbClr val="FF0000"/>
                </a:solidFill>
              </a:rPr>
              <a:t>[email, announcement] </a:t>
            </a:r>
            <a:r>
              <a:rPr lang="en-US" sz="2200">
                <a:solidFill>
                  <a:schemeClr val="tx1">
                    <a:lumMod val="75000"/>
                    <a:lumOff val="25000"/>
                  </a:schemeClr>
                </a:solidFill>
              </a:rPr>
              <a:t>that an employee has tested positive for COVID-19. The employee’s identity will remain confidential.</a:t>
            </a:r>
          </a:p>
          <a:p>
            <a:pPr marL="342900" indent="-342900">
              <a:spcBef>
                <a:spcPts val="1000"/>
              </a:spcBef>
              <a:buFont typeface="Arial" panose="020B0604020202020204" pitchFamily="34" charset="0"/>
              <a:buChar char="•"/>
            </a:pPr>
            <a:r>
              <a:rPr lang="en-US" sz="2200">
                <a:solidFill>
                  <a:schemeClr val="tx1">
                    <a:lumMod val="75000"/>
                    <a:lumOff val="25000"/>
                  </a:schemeClr>
                </a:solidFill>
              </a:rPr>
              <a:t>At that time, we will advise about any temporary closings for disinfecting, and any remote work expectations.</a:t>
            </a:r>
          </a:p>
        </p:txBody>
      </p:sp>
      <p:sp>
        <p:nvSpPr>
          <p:cNvPr id="4" name="Text Placeholder 3">
            <a:extLst>
              <a:ext uri="{FF2B5EF4-FFF2-40B4-BE49-F238E27FC236}">
                <a16:creationId xmlns:a16="http://schemas.microsoft.com/office/drawing/2014/main" id="{59CCC204-0E9F-4AE8-AA5F-88CA8EB9C627}"/>
              </a:ext>
            </a:extLst>
          </p:cNvPr>
          <p:cNvSpPr>
            <a:spLocks noGrp="1"/>
          </p:cNvSpPr>
          <p:nvPr>
            <p:ph type="body" sz="quarter" idx="14"/>
          </p:nvPr>
        </p:nvSpPr>
        <p:spPr>
          <a:xfrm>
            <a:off x="561974" y="2043284"/>
            <a:ext cx="11315701" cy="515874"/>
          </a:xfrm>
        </p:spPr>
        <p:txBody>
          <a:bodyPr/>
          <a:lstStyle/>
          <a:p>
            <a:r>
              <a:rPr lang="en-US">
                <a:solidFill>
                  <a:schemeClr val="tx1">
                    <a:lumMod val="75000"/>
                    <a:lumOff val="25000"/>
                  </a:schemeClr>
                </a:solidFill>
              </a:rPr>
              <a:t>Notifying Employees, Customers,</a:t>
            </a:r>
            <a:br>
              <a:rPr lang="en-US">
                <a:solidFill>
                  <a:schemeClr val="tx1">
                    <a:lumMod val="75000"/>
                    <a:lumOff val="25000"/>
                  </a:schemeClr>
                </a:solidFill>
              </a:rPr>
            </a:br>
            <a:r>
              <a:rPr lang="en-US">
                <a:solidFill>
                  <a:schemeClr val="tx1">
                    <a:lumMod val="75000"/>
                    <a:lumOff val="25000"/>
                  </a:schemeClr>
                </a:solidFill>
              </a:rPr>
              <a:t>Vendors and Guests</a:t>
            </a:r>
          </a:p>
          <a:p>
            <a:endParaRPr lang="en-US"/>
          </a:p>
        </p:txBody>
      </p:sp>
    </p:spTree>
    <p:extLst>
      <p:ext uri="{BB962C8B-B14F-4D97-AF65-F5344CB8AC3E}">
        <p14:creationId xmlns:p14="http://schemas.microsoft.com/office/powerpoint/2010/main" val="414687176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Planned Response to an Employee’s</a:t>
            </a:r>
            <a:br>
              <a:rPr lang="en-US"/>
            </a:br>
            <a:r>
              <a:rPr lang="en-US"/>
              <a:t>Positive Coronavirus Test, Cont. </a:t>
            </a:r>
          </a:p>
        </p:txBody>
      </p:sp>
      <p:sp>
        <p:nvSpPr>
          <p:cNvPr id="3" name="Content Placeholder 2"/>
          <p:cNvSpPr>
            <a:spLocks noGrp="1"/>
          </p:cNvSpPr>
          <p:nvPr>
            <p:ph idx="13"/>
          </p:nvPr>
        </p:nvSpPr>
        <p:spPr/>
        <p:txBody>
          <a:bodyPr>
            <a:normAutofit lnSpcReduction="10000"/>
          </a:bodyPr>
          <a:lstStyle/>
          <a:p>
            <a:pPr>
              <a:spcBef>
                <a:spcPts val="1000"/>
              </a:spcBef>
            </a:pPr>
            <a:r>
              <a:rPr lang="en-US">
                <a:solidFill>
                  <a:schemeClr val="tx1">
                    <a:lumMod val="75000"/>
                    <a:lumOff val="25000"/>
                  </a:schemeClr>
                </a:solidFill>
              </a:rPr>
              <a:t>After a positive test, we will disinfect the workplace.</a:t>
            </a:r>
          </a:p>
          <a:p>
            <a:pPr marL="342900" indent="-342900">
              <a:spcBef>
                <a:spcPts val="1000"/>
              </a:spcBef>
              <a:buFont typeface="Arial" panose="020B0604020202020204" pitchFamily="34" charset="0"/>
              <a:buChar char="•"/>
            </a:pPr>
            <a:r>
              <a:rPr lang="en-US">
                <a:solidFill>
                  <a:schemeClr val="tx1">
                    <a:lumMod val="75000"/>
                    <a:lumOff val="25000"/>
                  </a:schemeClr>
                </a:solidFill>
              </a:rPr>
              <a:t>Facilities will</a:t>
            </a:r>
            <a:r>
              <a:rPr lang="en-US"/>
              <a:t> </a:t>
            </a:r>
            <a:r>
              <a:rPr lang="en-US">
                <a:solidFill>
                  <a:srgbClr val="FF0000"/>
                </a:solidFill>
              </a:rPr>
              <a:t>[partially, fully] </a:t>
            </a:r>
            <a:r>
              <a:rPr lang="en-US">
                <a:solidFill>
                  <a:schemeClr val="tx1">
                    <a:lumMod val="75000"/>
                    <a:lumOff val="25000"/>
                  </a:schemeClr>
                </a:solidFill>
              </a:rPr>
              <a:t>close down for 72 hours to disinfect the workplace.</a:t>
            </a:r>
          </a:p>
          <a:p>
            <a:pPr marL="342900" indent="-342900">
              <a:spcBef>
                <a:spcPts val="1000"/>
              </a:spcBef>
              <a:buFont typeface="Arial" panose="020B0604020202020204" pitchFamily="34" charset="0"/>
              <a:buChar char="•"/>
            </a:pPr>
            <a:r>
              <a:rPr lang="en-US">
                <a:solidFill>
                  <a:schemeClr val="tx1">
                    <a:lumMod val="75000"/>
                    <a:lumOff val="25000"/>
                  </a:schemeClr>
                </a:solidFill>
              </a:rPr>
              <a:t>The workplace will be cleaned following guidance from the CDC, using disinfectants approved by the Environmental Protection Agency (EPA) for use against SARS-CoV-2, the virus that causes COVID-19.</a:t>
            </a:r>
          </a:p>
          <a:p>
            <a:pPr marL="342900" indent="-342900">
              <a:spcBef>
                <a:spcPts val="1000"/>
              </a:spcBef>
              <a:buFont typeface="Arial" panose="020B0604020202020204" pitchFamily="34" charset="0"/>
              <a:buChar char="•"/>
            </a:pPr>
            <a:r>
              <a:rPr lang="en-US">
                <a:solidFill>
                  <a:srgbClr val="FF0000"/>
                </a:solidFill>
              </a:rPr>
              <a:t>[Some, all] </a:t>
            </a:r>
            <a:r>
              <a:rPr lang="en-US">
                <a:solidFill>
                  <a:schemeClr val="tx1">
                    <a:lumMod val="75000"/>
                    <a:lumOff val="25000"/>
                  </a:schemeClr>
                </a:solidFill>
              </a:rPr>
              <a:t>employees will be eligible for remote work. Communications will come out from </a:t>
            </a:r>
            <a:r>
              <a:rPr lang="en-US">
                <a:solidFill>
                  <a:srgbClr val="FF0000"/>
                </a:solidFill>
              </a:rPr>
              <a:t>[HR, your manager, other].</a:t>
            </a:r>
          </a:p>
          <a:p>
            <a:pPr marL="342900" indent="-342900">
              <a:spcBef>
                <a:spcPts val="1000"/>
              </a:spcBef>
              <a:buFont typeface="Arial" panose="020B0604020202020204" pitchFamily="34" charset="0"/>
              <a:buChar char="•"/>
            </a:pPr>
            <a:r>
              <a:rPr lang="en-US">
                <a:solidFill>
                  <a:schemeClr val="tx1">
                    <a:lumMod val="75000"/>
                    <a:lumOff val="25000"/>
                  </a:schemeClr>
                </a:solidFill>
              </a:rPr>
              <a:t>If the employee has not been in the office for seven days or</a:t>
            </a:r>
            <a:br>
              <a:rPr lang="en-US">
                <a:solidFill>
                  <a:schemeClr val="tx1">
                    <a:lumMod val="75000"/>
                    <a:lumOff val="25000"/>
                  </a:schemeClr>
                </a:solidFill>
              </a:rPr>
            </a:br>
            <a:r>
              <a:rPr lang="en-US">
                <a:solidFill>
                  <a:schemeClr val="tx1">
                    <a:lumMod val="75000"/>
                    <a:lumOff val="25000"/>
                  </a:schemeClr>
                </a:solidFill>
              </a:rPr>
              <a:t>more, additional cleaning will not be required to supplement</a:t>
            </a:r>
            <a:br>
              <a:rPr lang="en-US">
                <a:solidFill>
                  <a:schemeClr val="tx1">
                    <a:lumMod val="75000"/>
                    <a:lumOff val="25000"/>
                  </a:schemeClr>
                </a:solidFill>
              </a:rPr>
            </a:br>
            <a:r>
              <a:rPr lang="en-US">
                <a:solidFill>
                  <a:schemeClr val="tx1">
                    <a:lumMod val="75000"/>
                    <a:lumOff val="25000"/>
                  </a:schemeClr>
                </a:solidFill>
              </a:rPr>
              <a:t>routine cleaning procedures.</a:t>
            </a:r>
          </a:p>
          <a:p>
            <a:endParaRPr lang="en-US">
              <a:solidFill>
                <a:schemeClr val="tx1">
                  <a:lumMod val="75000"/>
                  <a:lumOff val="25000"/>
                </a:schemeClr>
              </a:solidFill>
            </a:endParaRPr>
          </a:p>
          <a:p>
            <a:endParaRPr lang="en-US"/>
          </a:p>
          <a:p>
            <a:endParaRPr lang="en-US"/>
          </a:p>
        </p:txBody>
      </p:sp>
      <p:sp>
        <p:nvSpPr>
          <p:cNvPr id="4" name="Text Placeholder 3">
            <a:extLst>
              <a:ext uri="{FF2B5EF4-FFF2-40B4-BE49-F238E27FC236}">
                <a16:creationId xmlns:a16="http://schemas.microsoft.com/office/drawing/2014/main" id="{E5110CAF-225E-4E60-BDD7-10CF23442776}"/>
              </a:ext>
            </a:extLst>
          </p:cNvPr>
          <p:cNvSpPr>
            <a:spLocks noGrp="1"/>
          </p:cNvSpPr>
          <p:nvPr>
            <p:ph type="body" sz="quarter" idx="14"/>
          </p:nvPr>
        </p:nvSpPr>
        <p:spPr/>
        <p:txBody>
          <a:bodyPr/>
          <a:lstStyle/>
          <a:p>
            <a:r>
              <a:rPr lang="en-US">
                <a:solidFill>
                  <a:schemeClr val="tx1">
                    <a:lumMod val="75000"/>
                    <a:lumOff val="25000"/>
                  </a:schemeClr>
                </a:solidFill>
              </a:rPr>
              <a:t>Disinfecting the Workplace</a:t>
            </a:r>
          </a:p>
          <a:p>
            <a:endParaRPr lang="en-US"/>
          </a:p>
        </p:txBody>
      </p:sp>
    </p:spTree>
    <p:extLst>
      <p:ext uri="{BB962C8B-B14F-4D97-AF65-F5344CB8AC3E}">
        <p14:creationId xmlns:p14="http://schemas.microsoft.com/office/powerpoint/2010/main" val="152451389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Remote Work Policy</a:t>
            </a:r>
          </a:p>
        </p:txBody>
      </p:sp>
      <p:sp>
        <p:nvSpPr>
          <p:cNvPr id="3" name="Content Placeholder 2"/>
          <p:cNvSpPr>
            <a:spLocks noGrp="1"/>
          </p:cNvSpPr>
          <p:nvPr>
            <p:ph idx="13"/>
          </p:nvPr>
        </p:nvSpPr>
        <p:spPr>
          <a:xfrm>
            <a:off x="3668072" y="1825625"/>
            <a:ext cx="5656903" cy="4351338"/>
          </a:xfrm>
        </p:spPr>
        <p:txBody>
          <a:bodyPr>
            <a:noAutofit/>
          </a:bodyPr>
          <a:lstStyle/>
          <a:p>
            <a:pPr marL="0" indent="0">
              <a:buNone/>
            </a:pPr>
            <a:r>
              <a:rPr lang="en-US" sz="2200">
                <a:solidFill>
                  <a:schemeClr val="tx1">
                    <a:lumMod val="75000"/>
                    <a:lumOff val="25000"/>
                  </a:schemeClr>
                </a:solidFill>
              </a:rPr>
              <a:t>In wake of the COVID-19 pandemic, we are </a:t>
            </a:r>
            <a:r>
              <a:rPr lang="en-US" sz="2200">
                <a:solidFill>
                  <a:srgbClr val="FF0000"/>
                </a:solidFill>
              </a:rPr>
              <a:t>[keeping, updating] </a:t>
            </a:r>
            <a:r>
              <a:rPr lang="en-US" sz="2200">
                <a:solidFill>
                  <a:schemeClr val="tx1">
                    <a:lumMod val="75000"/>
                    <a:lumOff val="25000"/>
                  </a:schemeClr>
                </a:solidFill>
              </a:rPr>
              <a:t>our remote work policy: </a:t>
            </a:r>
            <a:br>
              <a:rPr lang="en-US" sz="2200">
                <a:solidFill>
                  <a:schemeClr val="tx1">
                    <a:lumMod val="75000"/>
                    <a:lumOff val="25000"/>
                  </a:schemeClr>
                </a:solidFill>
              </a:rPr>
            </a:br>
            <a:endParaRPr lang="en-US" sz="2200"/>
          </a:p>
          <a:p>
            <a:pPr marL="342900" marR="118745" indent="-342900">
              <a:lnSpc>
                <a:spcPct val="100000"/>
              </a:lnSpc>
              <a:spcBef>
                <a:spcPct val="0"/>
              </a:spcBef>
              <a:spcAft>
                <a:spcPts val="600"/>
              </a:spcAft>
              <a:buFont typeface="Symbol" panose="05050102010706020507" pitchFamily="18" charset="2"/>
              <a:buChar char=""/>
            </a:pPr>
            <a:r>
              <a:rPr lang="en-US" sz="2200">
                <a:solidFill>
                  <a:schemeClr val="tx1">
                    <a:lumMod val="75000"/>
                    <a:lumOff val="25000"/>
                  </a:schemeClr>
                </a:solidFill>
              </a:rPr>
              <a:t>On</a:t>
            </a:r>
            <a:r>
              <a:rPr lang="en-US" sz="2200"/>
              <a:t> </a:t>
            </a:r>
            <a:r>
              <a:rPr lang="en-US" sz="2200">
                <a:solidFill>
                  <a:srgbClr val="FF0000"/>
                </a:solidFill>
              </a:rPr>
              <a:t>[insert date, month]</a:t>
            </a:r>
            <a:r>
              <a:rPr lang="en-US" sz="2200">
                <a:solidFill>
                  <a:schemeClr val="tx1">
                    <a:lumMod val="75000"/>
                    <a:lumOff val="25000"/>
                  </a:schemeClr>
                </a:solidFill>
              </a:rPr>
              <a:t>, we will be</a:t>
            </a:r>
            <a:r>
              <a:rPr lang="en-US" sz="2200"/>
              <a:t> </a:t>
            </a:r>
            <a:r>
              <a:rPr lang="en-US" sz="2200">
                <a:solidFill>
                  <a:srgbClr val="FF0000"/>
                </a:solidFill>
              </a:rPr>
              <a:t>[insert steps taken] </a:t>
            </a:r>
            <a:r>
              <a:rPr lang="en-US" sz="2200">
                <a:solidFill>
                  <a:schemeClr val="tx1">
                    <a:lumMod val="75000"/>
                    <a:lumOff val="25000"/>
                  </a:schemeClr>
                </a:solidFill>
              </a:rPr>
              <a:t>our remote work policy. </a:t>
            </a:r>
          </a:p>
          <a:p>
            <a:pPr marL="342900" marR="118745" indent="-342900">
              <a:lnSpc>
                <a:spcPct val="100000"/>
              </a:lnSpc>
              <a:spcBef>
                <a:spcPct val="0"/>
              </a:spcBef>
              <a:spcAft>
                <a:spcPts val="600"/>
              </a:spcAft>
              <a:buFont typeface="Symbol" panose="05050102010706020507" pitchFamily="18" charset="2"/>
              <a:buChar char=""/>
            </a:pPr>
            <a:r>
              <a:rPr lang="en-US" sz="2200">
                <a:solidFill>
                  <a:schemeClr val="tx1">
                    <a:lumMod val="75000"/>
                    <a:lumOff val="25000"/>
                  </a:schemeClr>
                </a:solidFill>
              </a:rPr>
              <a:t>Our policy </a:t>
            </a:r>
            <a:r>
              <a:rPr lang="en-US" sz="2200">
                <a:solidFill>
                  <a:srgbClr val="FF0000"/>
                </a:solidFill>
              </a:rPr>
              <a:t>[remains, is changed, other]</a:t>
            </a:r>
            <a:r>
              <a:rPr lang="en-US" sz="2200">
                <a:solidFill>
                  <a:schemeClr val="tx1">
                    <a:lumMod val="75000"/>
                    <a:lumOff val="25000"/>
                  </a:schemeClr>
                </a:solidFill>
              </a:rPr>
              <a:t>,</a:t>
            </a:r>
            <a:r>
              <a:rPr lang="en-US" sz="2200"/>
              <a:t> </a:t>
            </a:r>
            <a:r>
              <a:rPr lang="en-US" sz="2200">
                <a:solidFill>
                  <a:schemeClr val="tx1">
                    <a:lumMod val="75000"/>
                    <a:lumOff val="25000"/>
                  </a:schemeClr>
                </a:solidFill>
              </a:rPr>
              <a:t>and</a:t>
            </a:r>
            <a:r>
              <a:rPr lang="en-US" sz="2200"/>
              <a:t> </a:t>
            </a:r>
            <a:r>
              <a:rPr lang="en-US" sz="2200">
                <a:solidFill>
                  <a:srgbClr val="FF0000"/>
                </a:solidFill>
              </a:rPr>
              <a:t>[updated remote work policy].</a:t>
            </a:r>
          </a:p>
          <a:p>
            <a:pPr marL="342900" marR="118745" indent="-342900">
              <a:lnSpc>
                <a:spcPct val="100000"/>
              </a:lnSpc>
              <a:spcBef>
                <a:spcPct val="0"/>
              </a:spcBef>
              <a:spcAft>
                <a:spcPts val="600"/>
              </a:spcAft>
              <a:buFont typeface="Symbol" panose="05050102010706020507" pitchFamily="18" charset="2"/>
              <a:buChar char=""/>
            </a:pPr>
            <a:r>
              <a:rPr lang="en-US" sz="2200">
                <a:solidFill>
                  <a:schemeClr val="tx1">
                    <a:lumMod val="75000"/>
                    <a:lumOff val="25000"/>
                  </a:schemeClr>
                </a:solidFill>
              </a:rPr>
              <a:t>For questions and remote work approvals, contact </a:t>
            </a:r>
            <a:r>
              <a:rPr lang="en-US" sz="2200">
                <a:solidFill>
                  <a:srgbClr val="FF0000"/>
                </a:solidFill>
              </a:rPr>
              <a:t>[your supervisor, HR, other]</a:t>
            </a:r>
            <a:r>
              <a:rPr lang="en-US" sz="2200"/>
              <a:t>.</a:t>
            </a:r>
          </a:p>
          <a:p>
            <a:pPr marL="0" marR="118745" indent="0">
              <a:lnSpc>
                <a:spcPct val="100000"/>
              </a:lnSpc>
              <a:spcBef>
                <a:spcPct val="0"/>
              </a:spcBef>
              <a:spcAft>
                <a:spcPts val="600"/>
              </a:spcAft>
              <a:buNone/>
            </a:pPr>
            <a:r>
              <a:rPr lang="en-US" sz="2200">
                <a:solidFill>
                  <a:schemeClr val="tx1">
                    <a:lumMod val="75000"/>
                    <a:lumOff val="25000"/>
                  </a:schemeClr>
                </a:solidFill>
              </a:rPr>
              <a:t>By</a:t>
            </a:r>
            <a:r>
              <a:rPr lang="en-US" sz="2200"/>
              <a:t> </a:t>
            </a:r>
            <a:r>
              <a:rPr lang="en-US" sz="2200">
                <a:solidFill>
                  <a:srgbClr val="FF0000"/>
                </a:solidFill>
              </a:rPr>
              <a:t>[allowing, keeping our policy regarding, other] </a:t>
            </a:r>
            <a:r>
              <a:rPr lang="en-US" sz="2200">
                <a:solidFill>
                  <a:schemeClr val="tx1">
                    <a:lumMod val="75000"/>
                    <a:lumOff val="25000"/>
                  </a:schemeClr>
                </a:solidFill>
              </a:rPr>
              <a:t>remote work, we are prioritizing the health and safety of our employees. </a:t>
            </a:r>
          </a:p>
        </p:txBody>
      </p:sp>
      <p:pic>
        <p:nvPicPr>
          <p:cNvPr id="6" name="Picture 5">
            <a:extLst>
              <a:ext uri="{FF2B5EF4-FFF2-40B4-BE49-F238E27FC236}">
                <a16:creationId xmlns:a16="http://schemas.microsoft.com/office/drawing/2014/main" id="{4ECB93F0-D8EB-433F-A10C-C0B766CA9B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91" y="1351319"/>
            <a:ext cx="4419862" cy="4716106"/>
          </a:xfrm>
          <a:prstGeom prst="rect">
            <a:avLst/>
          </a:prstGeom>
        </p:spPr>
      </p:pic>
    </p:spTree>
    <p:extLst>
      <p:ext uri="{BB962C8B-B14F-4D97-AF65-F5344CB8AC3E}">
        <p14:creationId xmlns:p14="http://schemas.microsoft.com/office/powerpoint/2010/main" val="267176908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Purpose of Presentation</a:t>
            </a:r>
          </a:p>
        </p:txBody>
      </p:sp>
      <p:sp>
        <p:nvSpPr>
          <p:cNvPr id="9" name="Content Placeholder 2">
            <a:extLst>
              <a:ext uri="{FF2B5EF4-FFF2-40B4-BE49-F238E27FC236}">
                <a16:creationId xmlns:a16="http://schemas.microsoft.com/office/drawing/2014/main" id="{DA300542-60C0-499B-88CC-1D478ECE620E}"/>
              </a:ext>
            </a:extLst>
          </p:cNvPr>
          <p:cNvSpPr>
            <a:spLocks noGrp="1"/>
          </p:cNvSpPr>
          <p:nvPr>
            <p:ph idx="13"/>
          </p:nvPr>
        </p:nvSpPr>
        <p:spPr>
          <a:xfrm>
            <a:off x="561975" y="3429000"/>
            <a:ext cx="8527704" cy="2747962"/>
          </a:xfrm>
        </p:spPr>
        <p:txBody>
          <a:bodyPr/>
          <a:lstStyle/>
          <a:p>
            <a:pPr marL="342900" indent="-342900">
              <a:buFont typeface="Arial" panose="020B0604020202020204" pitchFamily="34" charset="0"/>
              <a:buChar char="•"/>
            </a:pPr>
            <a:r>
              <a:rPr lang="en-US" sz="2200">
                <a:solidFill>
                  <a:schemeClr val="tx1">
                    <a:lumMod val="75000"/>
                    <a:lumOff val="25000"/>
                  </a:schemeClr>
                </a:solidFill>
              </a:rPr>
              <a:t>Communicate updates here at .</a:t>
            </a:r>
          </a:p>
          <a:p>
            <a:pPr marL="342900" indent="-342900">
              <a:buFont typeface="Arial" panose="020B0604020202020204" pitchFamily="34" charset="0"/>
              <a:buChar char="•"/>
            </a:pPr>
            <a:r>
              <a:rPr lang="en-US" sz="2200">
                <a:solidFill>
                  <a:schemeClr val="tx1">
                    <a:lumMod val="75000"/>
                    <a:lumOff val="25000"/>
                  </a:schemeClr>
                </a:solidFill>
              </a:rPr>
              <a:t>Discuss how employees can contribute to our overall health and safety.</a:t>
            </a:r>
          </a:p>
          <a:p>
            <a:pPr marL="342900" indent="-342900">
              <a:buFont typeface="Arial" panose="020B0604020202020204" pitchFamily="34" charset="0"/>
              <a:buChar char="•"/>
            </a:pPr>
            <a:r>
              <a:rPr lang="en-US" sz="2200">
                <a:solidFill>
                  <a:schemeClr val="tx1">
                    <a:lumMod val="75000"/>
                    <a:lumOff val="25000"/>
                  </a:schemeClr>
                </a:solidFill>
              </a:rPr>
              <a:t>Provide appropriate and accurate resources for employees regarding COVID-19, and employee health and wellness.</a:t>
            </a:r>
          </a:p>
        </p:txBody>
      </p:sp>
      <p:sp>
        <p:nvSpPr>
          <p:cNvPr id="3" name="Text Placeholder 2">
            <a:extLst>
              <a:ext uri="{FF2B5EF4-FFF2-40B4-BE49-F238E27FC236}">
                <a16:creationId xmlns:a16="http://schemas.microsoft.com/office/drawing/2014/main" id="{65475C6F-2F66-440E-9ACE-8F0F4ADAC939}"/>
              </a:ext>
            </a:extLst>
          </p:cNvPr>
          <p:cNvSpPr>
            <a:spLocks noGrp="1"/>
          </p:cNvSpPr>
          <p:nvPr>
            <p:ph type="body" sz="quarter" idx="14"/>
          </p:nvPr>
        </p:nvSpPr>
        <p:spPr/>
        <p:txBody>
          <a:bodyPr/>
          <a:lstStyle/>
          <a:p>
            <a:r>
              <a:rPr lang="en-US">
                <a:solidFill>
                  <a:schemeClr val="tx1">
                    <a:lumMod val="75000"/>
                    <a:lumOff val="25000"/>
                  </a:schemeClr>
                </a:solidFill>
              </a:rPr>
              <a:t>This presentation is designed to:</a:t>
            </a:r>
          </a:p>
          <a:p>
            <a:endParaRPr lang="en-US">
              <a:solidFill>
                <a:schemeClr val="tx1">
                  <a:lumMod val="75000"/>
                  <a:lumOff val="25000"/>
                </a:schemeClr>
              </a:solidFill>
            </a:endParaRPr>
          </a:p>
        </p:txBody>
      </p:sp>
      <p:sp>
        <p:nvSpPr>
          <p:cNvPr id="4" name="Content Placeholder 2">
            <a:extLst>
              <a:ext uri="{FF2B5EF4-FFF2-40B4-BE49-F238E27FC236}">
                <a16:creationId xmlns:a16="http://schemas.microsoft.com/office/drawing/2014/main" id="{A8A68EAF-3A79-417B-B98D-2FF342B5734B}"/>
              </a:ext>
            </a:extLst>
          </p:cNvPr>
          <p:cNvSpPr txBox="1"/>
          <p:nvPr/>
        </p:nvSpPr>
        <p:spPr>
          <a:xfrm>
            <a:off x="561975" y="1511414"/>
            <a:ext cx="10515600" cy="533014"/>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22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a:solidFill>
                <a:schemeClr val="tx1">
                  <a:lumMod val="75000"/>
                  <a:lumOff val="25000"/>
                </a:schemeClr>
              </a:solidFill>
            </a:endParaRPr>
          </a:p>
        </p:txBody>
      </p:sp>
      <p:sp>
        <p:nvSpPr>
          <p:cNvPr id="6" name="Content Placeholder 2">
            <a:extLst>
              <a:ext uri="{FF2B5EF4-FFF2-40B4-BE49-F238E27FC236}">
                <a16:creationId xmlns:a16="http://schemas.microsoft.com/office/drawing/2014/main" id="{9FA1B5D7-65FE-4CFF-8D08-BE2B219FE9CC}"/>
              </a:ext>
            </a:extLst>
          </p:cNvPr>
          <p:cNvSpPr txBox="1"/>
          <p:nvPr/>
        </p:nvSpPr>
        <p:spPr>
          <a:xfrm>
            <a:off x="561975" y="2398081"/>
            <a:ext cx="8527704" cy="962050"/>
          </a:xfrm>
          <a:prstGeom prst="rect">
            <a:avLst/>
          </a:prstGeom>
        </p:spPr>
        <p:txBody>
          <a:bodyPr vert="horz" lIns="91440" tIns="45720" rIns="91440" bIns="45720" rtlCol="0">
            <a:normAutofit lnSpcReduction="10000"/>
          </a:bodyPr>
          <a:lstStyle>
            <a:lvl1pPr marL="0" indent="0" algn="l" defTabSz="685800" rtl="0" eaLnBrk="1" latinLnBrk="0" hangingPunct="1">
              <a:lnSpc>
                <a:spcPct val="90000"/>
              </a:lnSpc>
              <a:spcBef>
                <a:spcPts val="750"/>
              </a:spcBef>
              <a:buFont typeface="Arial" panose="020B0604020202020204" pitchFamily="34" charset="0"/>
              <a:buNone/>
              <a:defRPr sz="2200" kern="1200">
                <a:solidFill>
                  <a:srgbClr val="6C6969"/>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panose="020B0604020202020204" pitchFamily="34" charset="0"/>
              <a:buChar char="•"/>
            </a:pPr>
            <a:r>
              <a:rPr lang="en-US">
                <a:solidFill>
                  <a:schemeClr val="tx1">
                    <a:lumMod val="75000"/>
                    <a:lumOff val="25000"/>
                  </a:schemeClr>
                </a:solidFill>
              </a:rPr>
              <a:t>Educate employees on best practices for returning to work as the coronavirus pandemic flattens out, and our workplace </a:t>
            </a:r>
            <a:r>
              <a:rPr lang="en-US">
                <a:solidFill>
                  <a:srgbClr val="FF0000"/>
                </a:solidFill>
              </a:rPr>
              <a:t>[partially, fully, remains] </a:t>
            </a:r>
            <a:r>
              <a:rPr lang="en-US">
                <a:solidFill>
                  <a:schemeClr val="tx1">
                    <a:lumMod val="75000"/>
                    <a:lumOff val="25000"/>
                  </a:schemeClr>
                </a:solidFill>
              </a:rPr>
              <a:t>open.</a:t>
            </a:r>
          </a:p>
        </p:txBody>
      </p:sp>
    </p:spTree>
    <p:extLst>
      <p:ext uri="{BB962C8B-B14F-4D97-AF65-F5344CB8AC3E}">
        <p14:creationId xmlns:p14="http://schemas.microsoft.com/office/powerpoint/2010/main" val="403734278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Future Plans</a:t>
            </a:r>
          </a:p>
        </p:txBody>
      </p:sp>
      <p:sp>
        <p:nvSpPr>
          <p:cNvPr id="3" name="Content Placeholder 2"/>
          <p:cNvSpPr>
            <a:spLocks noGrp="1"/>
          </p:cNvSpPr>
          <p:nvPr>
            <p:ph idx="13"/>
          </p:nvPr>
        </p:nvSpPr>
        <p:spPr>
          <a:xfrm>
            <a:off x="561975" y="3429000"/>
            <a:ext cx="8527704" cy="2747962"/>
          </a:xfrm>
        </p:spPr>
        <p:txBody>
          <a:bodyPr>
            <a:normAutofit fontScale="92500" lnSpcReduction="20000"/>
          </a:bodyPr>
          <a:lstStyle/>
          <a:p>
            <a:pPr marL="285750" indent="-285750">
              <a:buFont typeface="Arial" panose="020B0604020202020204" pitchFamily="34" charset="0"/>
              <a:buChar char="•"/>
            </a:pPr>
            <a:r>
              <a:rPr lang="en-US">
                <a:solidFill>
                  <a:schemeClr val="tx1">
                    <a:lumMod val="75000"/>
                    <a:lumOff val="25000"/>
                  </a:schemeClr>
                </a:solidFill>
                <a:latin typeface="Calibri" panose="020F0502020204030204" pitchFamily="34" charset="0"/>
              </a:rPr>
              <a:t>Business continuity plans</a:t>
            </a:r>
            <a:r>
              <a:rPr lang="en-US">
                <a:solidFill>
                  <a:schemeClr val="tx1">
                    <a:lumMod val="75000"/>
                    <a:lumOff val="25000"/>
                  </a:schemeClr>
                </a:solidFill>
              </a:rPr>
              <a:t>—</a:t>
            </a:r>
            <a:r>
              <a:rPr lang="en-US">
                <a:solidFill>
                  <a:schemeClr val="tx1">
                    <a:lumMod val="75000"/>
                    <a:lumOff val="25000"/>
                  </a:schemeClr>
                </a:solidFill>
                <a:latin typeface="Calibri" panose="020F0502020204030204" pitchFamily="34" charset="0"/>
                <a:ea typeface="Calibri" panose="020F0502020204030204" pitchFamily="34" charset="0"/>
              </a:rPr>
              <a:t>We’ve created business continuity plans for additional waves of COVID-19, or other future pandemics and business disruptions. </a:t>
            </a:r>
          </a:p>
          <a:p>
            <a:pPr marL="285750" indent="-285750">
              <a:buFont typeface="Arial" panose="020B0604020202020204" pitchFamily="34" charset="0"/>
              <a:buChar char="•"/>
            </a:pPr>
            <a:r>
              <a:rPr lang="en-US">
                <a:solidFill>
                  <a:schemeClr val="tx1">
                    <a:lumMod val="75000"/>
                    <a:lumOff val="25000"/>
                  </a:schemeClr>
                </a:solidFill>
                <a:latin typeface="Calibri" panose="020F0502020204030204" pitchFamily="34" charset="0"/>
                <a:ea typeface="Calibri" panose="020F0502020204030204" pitchFamily="34" charset="0"/>
              </a:rPr>
              <a:t>Policy changes</a:t>
            </a:r>
            <a:r>
              <a:rPr lang="en-US">
                <a:solidFill>
                  <a:schemeClr val="tx1">
                    <a:lumMod val="75000"/>
                    <a:lumOff val="25000"/>
                  </a:schemeClr>
                </a:solidFill>
              </a:rPr>
              <a:t>—</a:t>
            </a:r>
            <a:r>
              <a:rPr lang="en-US">
                <a:solidFill>
                  <a:schemeClr val="tx1">
                    <a:lumMod val="75000"/>
                    <a:lumOff val="25000"/>
                  </a:schemeClr>
                </a:solidFill>
                <a:latin typeface="Calibri" panose="020F0502020204030204" pitchFamily="34" charset="0"/>
                <a:ea typeface="Calibri" panose="020F0502020204030204" pitchFamily="34" charset="0"/>
              </a:rPr>
              <a:t>While this presentation has highlighted updates at our workplace, as appropriate, we will consider policy changes that may help protect your health and safety, including topics such as safety, remote work options and more. </a:t>
            </a:r>
          </a:p>
          <a:p>
            <a:pPr marL="285750" indent="-285750">
              <a:buFont typeface="Arial" panose="020B0604020202020204" pitchFamily="34" charset="0"/>
              <a:buChar char="•"/>
            </a:pPr>
            <a:r>
              <a:rPr lang="en-US">
                <a:solidFill>
                  <a:schemeClr val="tx1">
                    <a:lumMod val="75000"/>
                    <a:lumOff val="25000"/>
                  </a:schemeClr>
                </a:solidFill>
                <a:latin typeface="Calibri" panose="020F0502020204030204" pitchFamily="34" charset="0"/>
                <a:ea typeface="Calibri" panose="020F0502020204030204" pitchFamily="34" charset="0"/>
              </a:rPr>
              <a:t>Communications of updates</a:t>
            </a:r>
            <a:r>
              <a:rPr lang="en-US">
                <a:solidFill>
                  <a:schemeClr val="tx1">
                    <a:lumMod val="75000"/>
                    <a:lumOff val="25000"/>
                  </a:schemeClr>
                </a:solidFill>
              </a:rPr>
              <a:t>—</a:t>
            </a:r>
            <a:r>
              <a:rPr lang="en-US">
                <a:solidFill>
                  <a:schemeClr val="tx1">
                    <a:lumMod val="75000"/>
                    <a:lumOff val="25000"/>
                  </a:schemeClr>
                </a:solidFill>
                <a:latin typeface="Calibri" panose="020F0502020204030204" pitchFamily="34" charset="0"/>
              </a:rPr>
              <a:t>W</a:t>
            </a:r>
            <a:r>
              <a:rPr lang="en-US">
                <a:solidFill>
                  <a:schemeClr val="tx1">
                    <a:lumMod val="75000"/>
                    <a:lumOff val="25000"/>
                  </a:schemeClr>
                </a:solidFill>
                <a:latin typeface="Calibri" panose="020F0502020204030204" pitchFamily="34" charset="0"/>
                <a:ea typeface="Calibri" panose="020F0502020204030204" pitchFamily="34" charset="0"/>
              </a:rPr>
              <a:t>e are taking appropriate steps to protect your health and safety. As we monitor and respond to any updates, you will receive updates from </a:t>
            </a:r>
            <a:r>
              <a:rPr lang="en-US">
                <a:solidFill>
                  <a:srgbClr val="FF0000"/>
                </a:solidFill>
                <a:latin typeface="Calibri" panose="020F0502020204030204" pitchFamily="34" charset="0"/>
                <a:ea typeface="Calibri" panose="020F0502020204030204" pitchFamily="34" charset="0"/>
              </a:rPr>
              <a:t>[leadership, HR, safety, other] </a:t>
            </a:r>
            <a:r>
              <a:rPr lang="en-US">
                <a:solidFill>
                  <a:schemeClr val="tx1">
                    <a:lumMod val="75000"/>
                    <a:lumOff val="25000"/>
                  </a:schemeClr>
                </a:solidFill>
                <a:latin typeface="Calibri" panose="020F0502020204030204" pitchFamily="34" charset="0"/>
                <a:ea typeface="Calibri" panose="020F0502020204030204" pitchFamily="34" charset="0"/>
              </a:rPr>
              <a:t>through</a:t>
            </a:r>
            <a:r>
              <a:rPr lang="en-US">
                <a:latin typeface="Calibri" panose="020F0502020204030204" pitchFamily="34" charset="0"/>
                <a:ea typeface="Calibri" panose="020F0502020204030204" pitchFamily="34" charset="0"/>
              </a:rPr>
              <a:t> </a:t>
            </a:r>
            <a:r>
              <a:rPr lang="en-US">
                <a:solidFill>
                  <a:srgbClr val="FF0000"/>
                </a:solidFill>
                <a:latin typeface="Calibri" panose="020F0502020204030204" pitchFamily="34" charset="0"/>
                <a:ea typeface="Calibri" panose="020F0502020204030204" pitchFamily="34" charset="0"/>
              </a:rPr>
              <a:t>[email, our home page, ongoing meetings, other]</a:t>
            </a:r>
            <a:r>
              <a:rPr lang="en-US">
                <a:latin typeface="Calibri" panose="020F0502020204030204" pitchFamily="34" charset="0"/>
                <a:ea typeface="Calibri" panose="020F0502020204030204" pitchFamily="34" charset="0"/>
              </a:rPr>
              <a:t>.</a:t>
            </a:r>
          </a:p>
          <a:p>
            <a:pPr marL="800100" lvl="1" indent="-342900">
              <a:lnSpc>
                <a:spcPct val="107000"/>
              </a:lnSpc>
              <a:spcBef>
                <a:spcPct val="0"/>
              </a:spcBef>
              <a:buFont typeface="Courier New" panose="02070309020205020404" pitchFamily="49" charset="0"/>
              <a:buChar char="o"/>
            </a:pPr>
            <a:endParaRPr lang="en-US">
              <a:latin typeface="Calibri" panose="020F0502020204030204" pitchFamily="34" charset="0"/>
              <a:ea typeface="Calibri" panose="020F0502020204030204" pitchFamily="34" charset="0"/>
            </a:endParaRPr>
          </a:p>
          <a:p>
            <a:pPr marL="342900" marR="118745" indent="-342900">
              <a:lnSpc>
                <a:spcPct val="107000"/>
              </a:lnSpc>
              <a:spcBef>
                <a:spcPct val="0"/>
              </a:spcBef>
              <a:spcAft>
                <a:spcPts val="600"/>
              </a:spcAft>
              <a:buFont typeface="Symbol" panose="05050102010706020507" pitchFamily="18" charset="2"/>
              <a:buChar char=""/>
            </a:pPr>
            <a:endParaRPr lang="en-US" sz="2000">
              <a:latin typeface="Calibri" panose="020F0502020204030204" pitchFamily="34" charset="0"/>
              <a:ea typeface="Calibri" panose="020F0502020204030204" pitchFamily="34" charset="0"/>
            </a:endParaRPr>
          </a:p>
        </p:txBody>
      </p:sp>
      <p:sp>
        <p:nvSpPr>
          <p:cNvPr id="4" name="Text Placeholder 3">
            <a:extLst>
              <a:ext uri="{FF2B5EF4-FFF2-40B4-BE49-F238E27FC236}">
                <a16:creationId xmlns:a16="http://schemas.microsoft.com/office/drawing/2014/main" id="{841B06A4-6232-4CE7-A37C-FA25CD1E36A3}"/>
              </a:ext>
            </a:extLst>
          </p:cNvPr>
          <p:cNvSpPr>
            <a:spLocks noGrp="1"/>
          </p:cNvSpPr>
          <p:nvPr>
            <p:ph type="body" sz="quarter" idx="14"/>
          </p:nvPr>
        </p:nvSpPr>
        <p:spPr/>
        <p:txBody>
          <a:bodyPr/>
          <a:lstStyle/>
          <a:p>
            <a:r>
              <a:rPr lang="en-US">
                <a:solidFill>
                  <a:schemeClr val="tx1">
                    <a:lumMod val="75000"/>
                    <a:lumOff val="25000"/>
                  </a:schemeClr>
                </a:solidFill>
              </a:rPr>
              <a:t>Planning for Future Pandemics</a:t>
            </a:r>
          </a:p>
          <a:p>
            <a:endParaRPr lang="en-US"/>
          </a:p>
        </p:txBody>
      </p:sp>
      <p:sp>
        <p:nvSpPr>
          <p:cNvPr id="5" name="Content Placeholder 2">
            <a:extLst>
              <a:ext uri="{FF2B5EF4-FFF2-40B4-BE49-F238E27FC236}">
                <a16:creationId xmlns:a16="http://schemas.microsoft.com/office/drawing/2014/main" id="{9CD42627-402E-426A-BDC1-0388A2C7889E}"/>
              </a:ext>
            </a:extLst>
          </p:cNvPr>
          <p:cNvSpPr txBox="1"/>
          <p:nvPr/>
        </p:nvSpPr>
        <p:spPr>
          <a:xfrm>
            <a:off x="561975" y="2297288"/>
            <a:ext cx="8527704" cy="916294"/>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2200" kern="1200">
                <a:solidFill>
                  <a:srgbClr val="6C6969"/>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a:solidFill>
                  <a:schemeClr val="tx1">
                    <a:lumMod val="75000"/>
                    <a:lumOff val="25000"/>
                  </a:schemeClr>
                </a:solidFill>
              </a:rPr>
              <a:t>While we hope for health and safety for all, health experts warn that businesses should also be prepared for additional waves of COVID-19 in the future. Here at , we have plans in place, including the following:</a:t>
            </a:r>
          </a:p>
          <a:p>
            <a:endParaRPr lang="en-US" sz="2000">
              <a:solidFill>
                <a:schemeClr val="tx1">
                  <a:lumMod val="75000"/>
                  <a:lumOff val="25000"/>
                </a:schemeClr>
              </a:solidFill>
            </a:endParaRPr>
          </a:p>
        </p:txBody>
      </p:sp>
    </p:spTree>
    <p:extLst>
      <p:ext uri="{BB962C8B-B14F-4D97-AF65-F5344CB8AC3E}">
        <p14:creationId xmlns:p14="http://schemas.microsoft.com/office/powerpoint/2010/main" val="258991441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Health and Wellness Resources</a:t>
            </a:r>
          </a:p>
        </p:txBody>
      </p:sp>
      <p:sp>
        <p:nvSpPr>
          <p:cNvPr id="3" name="Content Placeholder 2"/>
          <p:cNvSpPr>
            <a:spLocks noGrp="1"/>
          </p:cNvSpPr>
          <p:nvPr>
            <p:ph idx="13"/>
          </p:nvPr>
        </p:nvSpPr>
        <p:spPr>
          <a:xfrm>
            <a:off x="561975" y="1825625"/>
            <a:ext cx="7639050" cy="4351338"/>
          </a:xfrm>
        </p:spPr>
        <p:txBody>
          <a:bodyPr>
            <a:noAutofit/>
          </a:bodyPr>
          <a:lstStyle/>
          <a:p>
            <a:pPr marL="0" indent="0">
              <a:buNone/>
            </a:pPr>
            <a:r>
              <a:rPr lang="en-US" sz="2200">
                <a:solidFill>
                  <a:srgbClr val="6C6969"/>
                </a:solidFill>
              </a:rPr>
              <a:t>For health and wellness resources, employees are encouraged</a:t>
            </a:r>
            <a:br>
              <a:rPr lang="en-US" sz="2200">
                <a:solidFill>
                  <a:srgbClr val="6C6969"/>
                </a:solidFill>
              </a:rPr>
            </a:br>
            <a:r>
              <a:rPr lang="en-US" sz="2200">
                <a:solidFill>
                  <a:srgbClr val="6C6969"/>
                </a:solidFill>
              </a:rPr>
              <a:t>to review </a:t>
            </a:r>
            <a:r>
              <a:rPr lang="en-US"/>
              <a:t>resources provided by the </a:t>
            </a:r>
            <a:r>
              <a:rPr lang="en-US" sz="2200">
                <a:solidFill>
                  <a:srgbClr val="6C6969"/>
                </a:solidFill>
              </a:rPr>
              <a:t>CDC on topics including:</a:t>
            </a:r>
          </a:p>
          <a:p>
            <a:r>
              <a:rPr lang="en-US" sz="2200">
                <a:hlinkClick r:id="rId2"/>
              </a:rPr>
              <a:t>Stress and Coping</a:t>
            </a:r>
            <a:endParaRPr lang="en-US" sz="2200"/>
          </a:p>
          <a:p>
            <a:r>
              <a:rPr lang="en-US" sz="2200">
                <a:hlinkClick r:id="rId3"/>
              </a:rPr>
              <a:t>Prevent Getting Sick</a:t>
            </a:r>
            <a:endParaRPr lang="en-US" sz="2200"/>
          </a:p>
          <a:p>
            <a:r>
              <a:rPr lang="en-US" sz="2200">
                <a:hlinkClick r:id="rId4"/>
              </a:rPr>
              <a:t>If You Are Sick or Caring for Someone</a:t>
            </a:r>
            <a:endParaRPr lang="en-US" sz="2200"/>
          </a:p>
          <a:p>
            <a:endParaRPr lang="en-US" sz="2200"/>
          </a:p>
          <a:p>
            <a:pPr marL="0" indent="0">
              <a:buNone/>
            </a:pPr>
            <a:r>
              <a:rPr lang="en-US" sz="2200">
                <a:solidFill>
                  <a:srgbClr val="6C6969"/>
                </a:solidFill>
              </a:rPr>
              <a:t>Some of the best health and wellness resources we recommend include:</a:t>
            </a:r>
          </a:p>
          <a:p>
            <a:r>
              <a:rPr lang="en-US" sz="2200">
                <a:solidFill>
                  <a:srgbClr val="FF0000"/>
                </a:solidFill>
              </a:rPr>
              <a:t>[Insert text]</a:t>
            </a:r>
          </a:p>
          <a:p>
            <a:r>
              <a:rPr lang="en-US" sz="2200">
                <a:solidFill>
                  <a:srgbClr val="FF0000"/>
                </a:solidFill>
              </a:rPr>
              <a:t>[Insert text]</a:t>
            </a:r>
            <a:endParaRPr lang="en-US" sz="2200"/>
          </a:p>
          <a:p>
            <a:pPr marL="0" indent="0">
              <a:buNone/>
            </a:pPr>
            <a:r>
              <a:rPr lang="en-US" sz="2200">
                <a:solidFill>
                  <a:srgbClr val="6C6969"/>
                </a:solidFill>
              </a:rPr>
              <a:t>For additional health and wellness resources not listed,</a:t>
            </a:r>
            <a:br>
              <a:rPr lang="en-US" sz="2200">
                <a:solidFill>
                  <a:srgbClr val="6C6969"/>
                </a:solidFill>
              </a:rPr>
            </a:br>
            <a:r>
              <a:rPr lang="en-US" sz="2200">
                <a:solidFill>
                  <a:srgbClr val="6C6969"/>
                </a:solidFill>
              </a:rPr>
              <a:t>follow up with </a:t>
            </a:r>
            <a:r>
              <a:rPr lang="en-US" sz="2200">
                <a:solidFill>
                  <a:srgbClr val="FF0000"/>
                </a:solidFill>
              </a:rPr>
              <a:t>[HR, safety, leadership, other]</a:t>
            </a:r>
            <a:r>
              <a:rPr lang="en-US" sz="2200"/>
              <a:t>. </a:t>
            </a:r>
            <a:r>
              <a:rPr lang="en-US" sz="2200">
                <a:solidFill>
                  <a:srgbClr val="6C6969"/>
                </a:solidFill>
              </a:rPr>
              <a:t>We’re here to help. </a:t>
            </a:r>
          </a:p>
        </p:txBody>
      </p:sp>
      <p:pic>
        <p:nvPicPr>
          <p:cNvPr id="5" name="Picture 4">
            <a:extLst>
              <a:ext uri="{FF2B5EF4-FFF2-40B4-BE49-F238E27FC236}">
                <a16:creationId xmlns:a16="http://schemas.microsoft.com/office/drawing/2014/main" id="{6E776036-18CA-44D6-9BA3-F5E25E6CE5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75241" y="1841529"/>
            <a:ext cx="3585802" cy="4225896"/>
          </a:xfrm>
          <a:prstGeom prst="rect">
            <a:avLst/>
          </a:prstGeom>
        </p:spPr>
      </p:pic>
    </p:spTree>
    <p:extLst>
      <p:ext uri="{BB962C8B-B14F-4D97-AF65-F5344CB8AC3E}">
        <p14:creationId xmlns:p14="http://schemas.microsoft.com/office/powerpoint/2010/main" val="268314566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Other Resources</a:t>
            </a:r>
          </a:p>
        </p:txBody>
      </p:sp>
      <p:sp>
        <p:nvSpPr>
          <p:cNvPr id="3" name="Content Placeholder 2"/>
          <p:cNvSpPr>
            <a:spLocks noGrp="1"/>
          </p:cNvSpPr>
          <p:nvPr>
            <p:ph idx="13"/>
          </p:nvPr>
        </p:nvSpPr>
        <p:spPr/>
        <p:txBody>
          <a:bodyPr>
            <a:normAutofit/>
          </a:bodyPr>
          <a:lstStyle/>
          <a:p>
            <a:pPr marL="0" indent="0">
              <a:buNone/>
            </a:pPr>
            <a:r>
              <a:rPr lang="en-US" sz="2200">
                <a:solidFill>
                  <a:schemeClr val="tx1">
                    <a:lumMod val="75000"/>
                    <a:lumOff val="25000"/>
                  </a:schemeClr>
                </a:solidFill>
              </a:rPr>
              <a:t>For updates </a:t>
            </a:r>
            <a:r>
              <a:rPr lang="en-US" sz="2200">
                <a:solidFill>
                  <a:srgbClr val="6C6969"/>
                </a:solidFill>
              </a:rPr>
              <a:t>related to COVID-19</a:t>
            </a:r>
            <a:r>
              <a:rPr lang="en-US" sz="2200">
                <a:solidFill>
                  <a:schemeClr val="tx1">
                    <a:lumMod val="75000"/>
                    <a:lumOff val="25000"/>
                  </a:schemeClr>
                </a:solidFill>
              </a:rPr>
              <a:t>,</a:t>
            </a:r>
            <a:br>
              <a:rPr lang="en-US" sz="2200">
                <a:solidFill>
                  <a:schemeClr val="tx1">
                    <a:lumMod val="75000"/>
                    <a:lumOff val="25000"/>
                  </a:schemeClr>
                </a:solidFill>
              </a:rPr>
            </a:br>
            <a:r>
              <a:rPr lang="en-US" sz="2200">
                <a:solidFill>
                  <a:schemeClr val="tx1">
                    <a:lumMod val="75000"/>
                    <a:lumOff val="25000"/>
                  </a:schemeClr>
                </a:solidFill>
              </a:rPr>
              <a:t>resources we recommend include:</a:t>
            </a:r>
          </a:p>
          <a:p>
            <a:r>
              <a:rPr lang="en-US" sz="2200">
                <a:solidFill>
                  <a:srgbClr val="FF0000"/>
                </a:solidFill>
              </a:rPr>
              <a:t>[Insert text]</a:t>
            </a:r>
          </a:p>
          <a:p>
            <a:r>
              <a:rPr lang="en-US" sz="2200">
                <a:solidFill>
                  <a:srgbClr val="FF0000"/>
                </a:solidFill>
              </a:rPr>
              <a:t>[Insert text]</a:t>
            </a:r>
            <a:endParaRPr lang="en-US" sz="2200"/>
          </a:p>
          <a:p>
            <a:pPr marL="0" indent="0">
              <a:buNone/>
            </a:pPr>
            <a:endParaRPr lang="en-US" sz="2200"/>
          </a:p>
          <a:p>
            <a:endParaRPr lang="en-US" sz="2200"/>
          </a:p>
          <a:p>
            <a:pPr marL="0" indent="0">
              <a:buNone/>
            </a:pPr>
            <a:endParaRPr lang="en-US" sz="2200"/>
          </a:p>
        </p:txBody>
      </p:sp>
    </p:spTree>
    <p:extLst>
      <p:ext uri="{BB962C8B-B14F-4D97-AF65-F5344CB8AC3E}">
        <p14:creationId xmlns:p14="http://schemas.microsoft.com/office/powerpoint/2010/main" val="326727372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Questions</a:t>
            </a:r>
          </a:p>
        </p:txBody>
      </p:sp>
      <p:sp>
        <p:nvSpPr>
          <p:cNvPr id="3" name="Content Placeholder 2"/>
          <p:cNvSpPr>
            <a:spLocks noGrp="1"/>
          </p:cNvSpPr>
          <p:nvPr>
            <p:ph idx="13"/>
          </p:nvPr>
        </p:nvSpPr>
        <p:spPr>
          <a:xfrm>
            <a:off x="561974" y="1825625"/>
            <a:ext cx="5534025" cy="2223861"/>
          </a:xfrm>
        </p:spPr>
        <p:txBody>
          <a:bodyPr/>
          <a:lstStyle/>
          <a:p>
            <a:pPr marL="0" indent="0">
              <a:buNone/>
            </a:pPr>
            <a:r>
              <a:rPr lang="en-US" sz="2200">
                <a:solidFill>
                  <a:schemeClr val="tx1">
                    <a:lumMod val="75000"/>
                    <a:lumOff val="25000"/>
                  </a:schemeClr>
                </a:solidFill>
              </a:rPr>
              <a:t>As you return to work, contact </a:t>
            </a:r>
            <a:r>
              <a:rPr lang="en-US" sz="2200">
                <a:solidFill>
                  <a:srgbClr val="FF0000"/>
                </a:solidFill>
              </a:rPr>
              <a:t>[HR, safety, other] </a:t>
            </a:r>
            <a:r>
              <a:rPr lang="en-US" sz="2200">
                <a:solidFill>
                  <a:schemeClr val="tx1">
                    <a:lumMod val="75000"/>
                    <a:lumOff val="25000"/>
                  </a:schemeClr>
                </a:solidFill>
              </a:rPr>
              <a:t>for additional resources related to COVID-19 and information about our updated practices. With questions or concerns regarding this presentation or our post-coronavirus practices, the best contact information is:</a:t>
            </a:r>
          </a:p>
          <a:p>
            <a:pPr marL="0" indent="0" algn="just">
              <a:spcBef>
                <a:spcPct val="0"/>
              </a:spcBef>
              <a:buNone/>
            </a:pPr>
            <a:endParaRPr lang="en-US" sz="2200">
              <a:solidFill>
                <a:schemeClr val="tx1">
                  <a:lumMod val="75000"/>
                  <a:lumOff val="25000"/>
                </a:schemeClr>
              </a:solidFill>
              <a:latin typeface="CG Times"/>
              <a:ea typeface="Times New Roman" panose="02020603050405020304" pitchFamily="18" charset="0"/>
              <a:cs typeface="Times New Roman" panose="02020603050405020304" pitchFamily="18" charset="0"/>
            </a:endParaRPr>
          </a:p>
          <a:p>
            <a:pPr marL="0" indent="0">
              <a:buNone/>
            </a:pPr>
            <a:endParaRPr lang="en-US" sz="2200"/>
          </a:p>
        </p:txBody>
      </p:sp>
      <p:sp>
        <p:nvSpPr>
          <p:cNvPr id="4" name="Content Placeholder 2">
            <a:extLst>
              <a:ext uri="{FF2B5EF4-FFF2-40B4-BE49-F238E27FC236}">
                <a16:creationId xmlns:a16="http://schemas.microsoft.com/office/drawing/2014/main" id="{61193B27-1DAA-476E-A3B5-50300C5A6DA1}"/>
              </a:ext>
            </a:extLst>
          </p:cNvPr>
          <p:cNvSpPr txBox="1"/>
          <p:nvPr/>
        </p:nvSpPr>
        <p:spPr>
          <a:xfrm>
            <a:off x="561973" y="4150814"/>
            <a:ext cx="5534025" cy="1292044"/>
          </a:xfrm>
          <a:prstGeom prst="rect">
            <a:avLst/>
          </a:prstGeom>
        </p:spPr>
        <p:txBody>
          <a:bodyPr vert="horz" lIns="91440" tIns="45720" rIns="91440" bIns="45720" rtlCol="0">
            <a:normAutofit lnSpcReduction="10000"/>
          </a:bodyPr>
          <a:lstStyle>
            <a:lvl1pPr marL="0" indent="0" algn="l" defTabSz="685800" rtl="0" eaLnBrk="1" latinLnBrk="0" hangingPunct="1">
              <a:lnSpc>
                <a:spcPct val="90000"/>
              </a:lnSpc>
              <a:spcBef>
                <a:spcPts val="750"/>
              </a:spcBef>
              <a:buFont typeface="Arial" panose="020B0604020202020204" pitchFamily="34" charset="0"/>
              <a:buNone/>
              <a:defRPr sz="2200" kern="1200">
                <a:solidFill>
                  <a:srgbClr val="6C6969"/>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spcBef>
                <a:spcPct val="0"/>
              </a:spcBef>
            </a:pPr>
            <a:r>
              <a:rPr lang="en-US">
                <a:solidFill>
                  <a:schemeClr val="tx1">
                    <a:lumMod val="75000"/>
                    <a:lumOff val="25000"/>
                  </a:schemeClr>
                </a:solidFill>
                <a:ea typeface="Times New Roman" panose="02020603050405020304" pitchFamily="18" charset="0"/>
                <a:cs typeface="Times New Roman" panose="02020603050405020304" pitchFamily="18" charset="0"/>
              </a:rPr>
              <a:t>Hannah Neill</a:t>
            </a:r>
          </a:p>
          <a:p>
            <a:pPr algn="just">
              <a:spcBef>
                <a:spcPct val="0"/>
              </a:spcBef>
            </a:pPr>
            <a:endParaRPr lang="en-US">
              <a:solidFill>
                <a:schemeClr val="tx1">
                  <a:lumMod val="75000"/>
                  <a:lumOff val="25000"/>
                </a:schemeClr>
              </a:solidFill>
              <a:ea typeface="Times New Roman" panose="02020603050405020304" pitchFamily="18" charset="0"/>
              <a:cs typeface="Times New Roman" panose="02020603050405020304" pitchFamily="18" charset="0"/>
            </a:endParaRPr>
          </a:p>
          <a:p>
            <a:pPr algn="just">
              <a:spcBef>
                <a:spcPct val="0"/>
              </a:spcBef>
            </a:pPr>
            <a:r>
              <a:rPr lang="en-US">
                <a:solidFill>
                  <a:schemeClr val="tx1">
                    <a:lumMod val="75000"/>
                    <a:lumOff val="25000"/>
                  </a:schemeClr>
                </a:solidFill>
                <a:ea typeface="Times New Roman" panose="02020603050405020304" pitchFamily="18" charset="0"/>
                <a:cs typeface="Times New Roman" panose="02020603050405020304" pitchFamily="18" charset="0"/>
              </a:rPr>
              <a:t>[C_Email]</a:t>
            </a:r>
          </a:p>
          <a:p>
            <a:pPr algn="just">
              <a:spcBef>
                <a:spcPct val="0"/>
              </a:spcBef>
            </a:pPr>
            <a:r>
              <a:rPr lang="en-US">
                <a:solidFill>
                  <a:schemeClr val="tx1">
                    <a:lumMod val="75000"/>
                    <a:lumOff val="25000"/>
                  </a:schemeClr>
                </a:solidFill>
                <a:ea typeface="Times New Roman" panose="02020603050405020304" pitchFamily="18" charset="0"/>
                <a:cs typeface="Times New Roman" panose="02020603050405020304" pitchFamily="18" charset="0"/>
              </a:rPr>
              <a:t>Controller</a:t>
            </a:r>
          </a:p>
        </p:txBody>
      </p:sp>
    </p:spTree>
    <p:extLst>
      <p:ext uri="{BB962C8B-B14F-4D97-AF65-F5344CB8AC3E}">
        <p14:creationId xmlns:p14="http://schemas.microsoft.com/office/powerpoint/2010/main" val="336322814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Topics</a:t>
            </a:r>
          </a:p>
        </p:txBody>
      </p:sp>
      <p:sp>
        <p:nvSpPr>
          <p:cNvPr id="3" name="Content Placeholder 2"/>
          <p:cNvSpPr>
            <a:spLocks noGrp="1"/>
          </p:cNvSpPr>
          <p:nvPr>
            <p:ph idx="13"/>
          </p:nvPr>
        </p:nvSpPr>
        <p:spPr>
          <a:xfrm>
            <a:off x="561975" y="1825625"/>
            <a:ext cx="8501002" cy="4351338"/>
          </a:xfrm>
        </p:spPr>
        <p:txBody>
          <a:bodyPr>
            <a:noAutofit/>
          </a:bodyPr>
          <a:lstStyle/>
          <a:p>
            <a:pPr>
              <a:lnSpc>
                <a:spcPct val="80000"/>
              </a:lnSpc>
            </a:pPr>
            <a:r>
              <a:rPr lang="en-US" sz="1650">
                <a:solidFill>
                  <a:schemeClr val="tx1">
                    <a:lumMod val="75000"/>
                    <a:lumOff val="25000"/>
                  </a:schemeClr>
                </a:solidFill>
              </a:rPr>
              <a:t>’s Response to COVID-19</a:t>
            </a:r>
          </a:p>
          <a:p>
            <a:pPr>
              <a:lnSpc>
                <a:spcPct val="80000"/>
              </a:lnSpc>
            </a:pPr>
            <a:r>
              <a:rPr lang="en-US" sz="1650">
                <a:solidFill>
                  <a:schemeClr val="tx1">
                    <a:lumMod val="75000"/>
                    <a:lumOff val="25000"/>
                  </a:schemeClr>
                </a:solidFill>
              </a:rPr>
              <a:t>Returning to Work</a:t>
            </a:r>
          </a:p>
          <a:p>
            <a:pPr>
              <a:lnSpc>
                <a:spcPct val="80000"/>
              </a:lnSpc>
            </a:pPr>
            <a:r>
              <a:rPr lang="en-US" sz="1650">
                <a:solidFill>
                  <a:schemeClr val="tx1">
                    <a:lumMod val="75000"/>
                    <a:lumOff val="25000"/>
                  </a:schemeClr>
                </a:solidFill>
              </a:rPr>
              <a:t>COVID-19 Overview</a:t>
            </a:r>
          </a:p>
          <a:p>
            <a:pPr>
              <a:lnSpc>
                <a:spcPct val="80000"/>
              </a:lnSpc>
            </a:pPr>
            <a:r>
              <a:rPr lang="en-US" sz="1650">
                <a:solidFill>
                  <a:schemeClr val="tx1">
                    <a:lumMod val="75000"/>
                    <a:lumOff val="25000"/>
                  </a:schemeClr>
                </a:solidFill>
              </a:rPr>
              <a:t>Workplace Changes</a:t>
            </a:r>
          </a:p>
          <a:p>
            <a:pPr>
              <a:lnSpc>
                <a:spcPct val="80000"/>
              </a:lnSpc>
            </a:pPr>
            <a:r>
              <a:rPr lang="en-US" sz="1650">
                <a:solidFill>
                  <a:schemeClr val="tx1">
                    <a:lumMod val="75000"/>
                    <a:lumOff val="25000"/>
                  </a:schemeClr>
                </a:solidFill>
              </a:rPr>
              <a:t>Protecting Yourself and Others</a:t>
            </a:r>
          </a:p>
          <a:p>
            <a:pPr>
              <a:lnSpc>
                <a:spcPct val="80000"/>
              </a:lnSpc>
            </a:pPr>
            <a:r>
              <a:rPr lang="en-US" sz="1650">
                <a:solidFill>
                  <a:schemeClr val="tx1">
                    <a:lumMod val="75000"/>
                    <a:lumOff val="25000"/>
                  </a:schemeClr>
                </a:solidFill>
              </a:rPr>
              <a:t>Face Coverings and Masks</a:t>
            </a:r>
          </a:p>
          <a:p>
            <a:pPr>
              <a:lnSpc>
                <a:spcPct val="80000"/>
              </a:lnSpc>
            </a:pPr>
            <a:r>
              <a:rPr lang="en-US" sz="1650">
                <a:solidFill>
                  <a:schemeClr val="tx1">
                    <a:lumMod val="75000"/>
                    <a:lumOff val="25000"/>
                  </a:schemeClr>
                </a:solidFill>
              </a:rPr>
              <a:t>Cleaning Practices</a:t>
            </a:r>
          </a:p>
          <a:p>
            <a:pPr>
              <a:lnSpc>
                <a:spcPct val="80000"/>
              </a:lnSpc>
            </a:pPr>
            <a:r>
              <a:rPr lang="en-US" sz="1650">
                <a:solidFill>
                  <a:schemeClr val="tx1">
                    <a:lumMod val="75000"/>
                    <a:lumOff val="25000"/>
                  </a:schemeClr>
                </a:solidFill>
              </a:rPr>
              <a:t>Screening Employee Temperatures</a:t>
            </a:r>
          </a:p>
          <a:p>
            <a:pPr>
              <a:lnSpc>
                <a:spcPct val="80000"/>
              </a:lnSpc>
            </a:pPr>
            <a:r>
              <a:rPr lang="en-US" sz="1650">
                <a:solidFill>
                  <a:schemeClr val="tx1">
                    <a:lumMod val="75000"/>
                    <a:lumOff val="25000"/>
                  </a:schemeClr>
                </a:solidFill>
              </a:rPr>
              <a:t>Response to Employees Who Have Symptoms</a:t>
            </a:r>
          </a:p>
          <a:p>
            <a:pPr>
              <a:lnSpc>
                <a:spcPct val="80000"/>
              </a:lnSpc>
            </a:pPr>
            <a:r>
              <a:rPr lang="en-US" sz="1650">
                <a:solidFill>
                  <a:schemeClr val="tx1">
                    <a:lumMod val="75000"/>
                    <a:lumOff val="25000"/>
                  </a:schemeClr>
                </a:solidFill>
              </a:rPr>
              <a:t>Planned Response to an Employee’s Positive Coronavirus Test</a:t>
            </a:r>
          </a:p>
          <a:p>
            <a:pPr>
              <a:lnSpc>
                <a:spcPct val="80000"/>
              </a:lnSpc>
            </a:pPr>
            <a:r>
              <a:rPr lang="en-US" sz="1650">
                <a:solidFill>
                  <a:schemeClr val="tx1">
                    <a:lumMod val="75000"/>
                    <a:lumOff val="25000"/>
                  </a:schemeClr>
                </a:solidFill>
              </a:rPr>
              <a:t>Remote Work Policy</a:t>
            </a:r>
          </a:p>
          <a:p>
            <a:pPr>
              <a:lnSpc>
                <a:spcPct val="80000"/>
              </a:lnSpc>
            </a:pPr>
            <a:r>
              <a:rPr lang="en-US" sz="1650">
                <a:solidFill>
                  <a:schemeClr val="tx1">
                    <a:lumMod val="75000"/>
                    <a:lumOff val="25000"/>
                  </a:schemeClr>
                </a:solidFill>
              </a:rPr>
              <a:t>Future Plans</a:t>
            </a:r>
          </a:p>
          <a:p>
            <a:pPr>
              <a:lnSpc>
                <a:spcPct val="80000"/>
              </a:lnSpc>
            </a:pPr>
            <a:r>
              <a:rPr lang="en-US" sz="1650">
                <a:solidFill>
                  <a:schemeClr val="tx1">
                    <a:lumMod val="75000"/>
                    <a:lumOff val="25000"/>
                  </a:schemeClr>
                </a:solidFill>
              </a:rPr>
              <a:t>Health and Wellness Resources</a:t>
            </a:r>
          </a:p>
          <a:p>
            <a:pPr>
              <a:lnSpc>
                <a:spcPct val="80000"/>
              </a:lnSpc>
            </a:pPr>
            <a:r>
              <a:rPr lang="en-US" sz="1650">
                <a:solidFill>
                  <a:schemeClr val="tx1">
                    <a:lumMod val="75000"/>
                    <a:lumOff val="25000"/>
                  </a:schemeClr>
                </a:solidFill>
              </a:rPr>
              <a:t>Other Resources</a:t>
            </a:r>
          </a:p>
          <a:p>
            <a:pPr>
              <a:lnSpc>
                <a:spcPct val="80000"/>
              </a:lnSpc>
            </a:pPr>
            <a:r>
              <a:rPr lang="en-US" sz="1650">
                <a:solidFill>
                  <a:schemeClr val="tx1">
                    <a:lumMod val="75000"/>
                    <a:lumOff val="25000"/>
                  </a:schemeClr>
                </a:solidFill>
              </a:rPr>
              <a:t>Questions</a:t>
            </a:r>
          </a:p>
        </p:txBody>
      </p:sp>
    </p:spTree>
    <p:extLst>
      <p:ext uri="{BB962C8B-B14F-4D97-AF65-F5344CB8AC3E}">
        <p14:creationId xmlns:p14="http://schemas.microsoft.com/office/powerpoint/2010/main" val="202684158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 </a:t>
            </a:r>
            <a:br>
              <a:rPr lang="en-US"/>
            </a:br>
            <a:r>
              <a:rPr lang="en-US"/>
              <a:t>Response to COVID-19</a:t>
            </a:r>
          </a:p>
        </p:txBody>
      </p:sp>
      <p:sp>
        <p:nvSpPr>
          <p:cNvPr id="4" name="Rectangle 3">
            <a:extLst>
              <a:ext uri="{FF2B5EF4-FFF2-40B4-BE49-F238E27FC236}">
                <a16:creationId xmlns:a16="http://schemas.microsoft.com/office/drawing/2014/main" id="{476320D1-5B64-4EB4-8185-887F2A8DF0E8}"/>
              </a:ext>
            </a:extLst>
          </p:cNvPr>
          <p:cNvSpPr/>
          <p:nvPr/>
        </p:nvSpPr>
        <p:spPr>
          <a:xfrm>
            <a:off x="561974" y="3563597"/>
            <a:ext cx="9017861" cy="2846933"/>
          </a:xfrm>
          <a:prstGeom prst="rect">
            <a:avLst/>
          </a:prstGeom>
        </p:spPr>
        <p:txBody>
          <a:bodyPr wrap="square">
            <a:spAutoFit/>
          </a:bodyPr>
          <a:lstStyle/>
          <a:p>
            <a:pPr marL="342900" indent="-342900">
              <a:spcBef>
                <a:spcPts val="1000"/>
              </a:spcBef>
              <a:buFont typeface="Arial" panose="020B0604020202020204" pitchFamily="34" charset="0"/>
              <a:buChar char="•"/>
            </a:pPr>
            <a:r>
              <a:rPr lang="en-US" sz="2200">
                <a:solidFill>
                  <a:schemeClr val="tx1">
                    <a:lumMod val="75000"/>
                    <a:lumOff val="25000"/>
                  </a:schemeClr>
                </a:solidFill>
              </a:rPr>
              <a:t>On </a:t>
            </a:r>
            <a:r>
              <a:rPr lang="en-US" sz="2200">
                <a:solidFill>
                  <a:srgbClr val="FF0000"/>
                </a:solidFill>
              </a:rPr>
              <a:t>[insert date, month], </a:t>
            </a:r>
            <a:r>
              <a:rPr lang="en-US" sz="2200">
                <a:solidFill>
                  <a:schemeClr val="tx1">
                    <a:lumMod val="75000"/>
                    <a:lumOff val="25000"/>
                  </a:schemeClr>
                </a:solidFill>
              </a:rPr>
              <a:t>we advised </a:t>
            </a:r>
            <a:r>
              <a:rPr lang="en-US" sz="2200">
                <a:solidFill>
                  <a:srgbClr val="FF0000"/>
                </a:solidFill>
              </a:rPr>
              <a:t>[employees, clients, vendors, other] </a:t>
            </a:r>
            <a:r>
              <a:rPr lang="en-US" sz="2200">
                <a:solidFill>
                  <a:schemeClr val="tx1">
                    <a:lumMod val="75000"/>
                    <a:lumOff val="25000"/>
                  </a:schemeClr>
                </a:solidFill>
              </a:rPr>
              <a:t>that we would be</a:t>
            </a:r>
            <a:r>
              <a:rPr lang="en-US" sz="2200"/>
              <a:t> </a:t>
            </a:r>
            <a:r>
              <a:rPr lang="en-US" sz="2200">
                <a:solidFill>
                  <a:srgbClr val="FF0000"/>
                </a:solidFill>
              </a:rPr>
              <a:t>[insert steps taken]</a:t>
            </a:r>
            <a:r>
              <a:rPr lang="en-US" sz="2200">
                <a:solidFill>
                  <a:schemeClr val="tx1">
                    <a:lumMod val="75000"/>
                    <a:lumOff val="25000"/>
                  </a:schemeClr>
                </a:solidFill>
              </a:rPr>
              <a:t>.</a:t>
            </a:r>
          </a:p>
          <a:p>
            <a:pPr marL="342900" indent="-342900">
              <a:spcBef>
                <a:spcPts val="1000"/>
              </a:spcBef>
              <a:buFont typeface="Arial" panose="020B0604020202020204" pitchFamily="34" charset="0"/>
              <a:buChar char="•"/>
            </a:pPr>
            <a:r>
              <a:rPr lang="en-US" sz="2200">
                <a:solidFill>
                  <a:schemeClr val="tx1">
                    <a:lumMod val="75000"/>
                    <a:lumOff val="25000"/>
                  </a:schemeClr>
                </a:solidFill>
              </a:rPr>
              <a:t>On </a:t>
            </a:r>
            <a:r>
              <a:rPr lang="en-US" sz="2200">
                <a:solidFill>
                  <a:srgbClr val="FF0000"/>
                </a:solidFill>
              </a:rPr>
              <a:t>[insert date, month]</a:t>
            </a:r>
            <a:r>
              <a:rPr lang="en-US" sz="2200">
                <a:solidFill>
                  <a:schemeClr val="tx1">
                    <a:lumMod val="75000"/>
                    <a:lumOff val="25000"/>
                  </a:schemeClr>
                </a:solidFill>
              </a:rPr>
              <a:t>, we updated our procedures to </a:t>
            </a:r>
            <a:r>
              <a:rPr lang="en-US" sz="2200">
                <a:solidFill>
                  <a:srgbClr val="FF0000"/>
                </a:solidFill>
              </a:rPr>
              <a:t>[insert steps taken]</a:t>
            </a:r>
            <a:r>
              <a:rPr lang="en-US" sz="2200"/>
              <a:t>.</a:t>
            </a:r>
            <a:endParaRPr lang="en-US" sz="2200">
              <a:solidFill>
                <a:srgbClr val="FF0000"/>
              </a:solidFill>
            </a:endParaRPr>
          </a:p>
          <a:p>
            <a:pPr marL="342900" indent="-342900">
              <a:spcBef>
                <a:spcPts val="1000"/>
              </a:spcBef>
              <a:buFont typeface="Arial" panose="020B0604020202020204" pitchFamily="34" charset="0"/>
              <a:buChar char="•"/>
            </a:pPr>
            <a:r>
              <a:rPr lang="en-US" sz="2200">
                <a:solidFill>
                  <a:schemeClr val="tx1">
                    <a:lumMod val="75000"/>
                    <a:lumOff val="25000"/>
                  </a:schemeClr>
                </a:solidFill>
              </a:rPr>
              <a:t>Effective</a:t>
            </a:r>
            <a:r>
              <a:rPr lang="en-US" sz="2200"/>
              <a:t> </a:t>
            </a:r>
            <a:r>
              <a:rPr lang="en-US" sz="2200">
                <a:solidFill>
                  <a:srgbClr val="FF0000"/>
                </a:solidFill>
              </a:rPr>
              <a:t>[insert date, month]</a:t>
            </a:r>
            <a:r>
              <a:rPr lang="en-US" sz="2200">
                <a:solidFill>
                  <a:schemeClr val="tx1">
                    <a:lumMod val="75000"/>
                    <a:lumOff val="25000"/>
                  </a:schemeClr>
                </a:solidFill>
              </a:rPr>
              <a:t>,</a:t>
            </a:r>
            <a:r>
              <a:rPr lang="en-US" sz="2200">
                <a:solidFill>
                  <a:srgbClr val="FF0000"/>
                </a:solidFill>
              </a:rPr>
              <a:t> [you, employees] </a:t>
            </a:r>
            <a:r>
              <a:rPr lang="en-US" sz="2200">
                <a:solidFill>
                  <a:schemeClr val="tx1">
                    <a:lumMod val="75000"/>
                    <a:lumOff val="25000"/>
                  </a:schemeClr>
                </a:solidFill>
              </a:rPr>
              <a:t>will be returning to work.</a:t>
            </a:r>
          </a:p>
          <a:p>
            <a:pPr marL="342900" indent="-342900">
              <a:spcBef>
                <a:spcPts val="1000"/>
              </a:spcBef>
              <a:buFont typeface="Arial" panose="020B0604020202020204" pitchFamily="34" charset="0"/>
              <a:buChar char="•"/>
            </a:pPr>
            <a:r>
              <a:rPr lang="en-US" sz="2200">
                <a:solidFill>
                  <a:schemeClr val="tx1">
                    <a:lumMod val="75000"/>
                    <a:lumOff val="25000"/>
                  </a:schemeClr>
                </a:solidFill>
              </a:rPr>
              <a:t>We are also introducing post-coronavirus updates. Our updated work practices will include</a:t>
            </a:r>
            <a:r>
              <a:rPr lang="en-US" sz="2200"/>
              <a:t> </a:t>
            </a:r>
            <a:r>
              <a:rPr lang="en-US" sz="2200">
                <a:solidFill>
                  <a:srgbClr val="FF0000"/>
                </a:solidFill>
              </a:rPr>
              <a:t>[updated process, additional updated processes]</a:t>
            </a:r>
            <a:r>
              <a:rPr lang="en-US" sz="2200">
                <a:solidFill>
                  <a:schemeClr val="tx1">
                    <a:lumMod val="75000"/>
                    <a:lumOff val="25000"/>
                  </a:schemeClr>
                </a:solidFill>
              </a:rPr>
              <a:t>.</a:t>
            </a:r>
          </a:p>
        </p:txBody>
      </p:sp>
      <p:sp>
        <p:nvSpPr>
          <p:cNvPr id="5" name="Content Placeholder 2">
            <a:extLst>
              <a:ext uri="{FF2B5EF4-FFF2-40B4-BE49-F238E27FC236}">
                <a16:creationId xmlns:a16="http://schemas.microsoft.com/office/drawing/2014/main" id="{AE0B15B0-760D-4797-B3BE-1CD3AA49E2F5}"/>
              </a:ext>
            </a:extLst>
          </p:cNvPr>
          <p:cNvSpPr txBox="1"/>
          <p:nvPr/>
        </p:nvSpPr>
        <p:spPr>
          <a:xfrm>
            <a:off x="561974" y="2120297"/>
            <a:ext cx="8582025" cy="1547472"/>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2200" kern="1200">
                <a:solidFill>
                  <a:srgbClr val="6C6969"/>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1000"/>
              </a:spcBef>
            </a:pPr>
            <a:r>
              <a:rPr lang="en-US">
                <a:solidFill>
                  <a:schemeClr val="tx1">
                    <a:lumMod val="75000"/>
                    <a:lumOff val="25000"/>
                  </a:schemeClr>
                </a:solidFill>
              </a:rPr>
              <a:t>In response to guidance from local governments, the World Health Organization (WHO) and the Centers for Disease Control and Prevention (CDC), we’ve taken steps in response to the coronavirus pandemic. Here at , our response to COVID-19 includes the following steps of action:</a:t>
            </a:r>
          </a:p>
        </p:txBody>
      </p:sp>
    </p:spTree>
    <p:extLst>
      <p:ext uri="{BB962C8B-B14F-4D97-AF65-F5344CB8AC3E}">
        <p14:creationId xmlns:p14="http://schemas.microsoft.com/office/powerpoint/2010/main" val="409290580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Returning to Work</a:t>
            </a:r>
          </a:p>
        </p:txBody>
      </p:sp>
      <p:sp>
        <p:nvSpPr>
          <p:cNvPr id="3" name="Content Placeholder 2"/>
          <p:cNvSpPr>
            <a:spLocks noGrp="1"/>
          </p:cNvSpPr>
          <p:nvPr>
            <p:ph idx="13"/>
          </p:nvPr>
        </p:nvSpPr>
        <p:spPr/>
        <p:txBody>
          <a:bodyPr>
            <a:noAutofit/>
          </a:bodyPr>
          <a:lstStyle/>
          <a:p>
            <a:pPr marL="0" indent="0">
              <a:buNone/>
            </a:pPr>
            <a:r>
              <a:rPr lang="en-US" sz="2200">
                <a:solidFill>
                  <a:schemeClr val="tx1">
                    <a:lumMod val="75000"/>
                    <a:lumOff val="25000"/>
                  </a:schemeClr>
                </a:solidFill>
              </a:rPr>
              <a:t>The coronavirus pandemic has changed many aspects of our current workplace. As you return to work, we will be implementing return to work practices for your health and safety. These practices will include topics such as:</a:t>
            </a:r>
          </a:p>
          <a:p>
            <a:pPr marL="571500" indent="-342900">
              <a:buFont typeface="Arial" panose="020B0604020202020204" pitchFamily="34" charset="0"/>
              <a:buChar char="•"/>
            </a:pPr>
            <a:r>
              <a:rPr lang="en-US" sz="2200">
                <a:solidFill>
                  <a:schemeClr val="tx1">
                    <a:lumMod val="75000"/>
                    <a:lumOff val="25000"/>
                  </a:schemeClr>
                </a:solidFill>
              </a:rPr>
              <a:t>Updated workplace layouts</a:t>
            </a:r>
          </a:p>
          <a:p>
            <a:pPr marL="571500" indent="-342900">
              <a:buFont typeface="Arial" panose="020B0604020202020204" pitchFamily="34" charset="0"/>
              <a:buChar char="•"/>
            </a:pPr>
            <a:r>
              <a:rPr lang="en-US" sz="2200">
                <a:solidFill>
                  <a:schemeClr val="tx1">
                    <a:lumMod val="75000"/>
                    <a:lumOff val="25000"/>
                  </a:schemeClr>
                </a:solidFill>
              </a:rPr>
              <a:t>Social distancing measures and behavioral changes</a:t>
            </a:r>
          </a:p>
          <a:p>
            <a:pPr marL="571500" indent="-342900">
              <a:buFont typeface="Arial" panose="020B0604020202020204" pitchFamily="34" charset="0"/>
              <a:buChar char="•"/>
            </a:pPr>
            <a:r>
              <a:rPr lang="en-US" sz="2200">
                <a:solidFill>
                  <a:schemeClr val="tx1">
                    <a:lumMod val="75000"/>
                    <a:lumOff val="25000"/>
                  </a:schemeClr>
                </a:solidFill>
              </a:rPr>
              <a:t>Education on common COVID-19 symptoms, and planned responses to COVID-19-related symptoms and positive tests</a:t>
            </a:r>
          </a:p>
          <a:p>
            <a:pPr marL="571500" indent="-342900">
              <a:buFont typeface="Arial" panose="020B0604020202020204" pitchFamily="34" charset="0"/>
              <a:buChar char="•"/>
            </a:pPr>
            <a:r>
              <a:rPr lang="en-US" sz="2200">
                <a:solidFill>
                  <a:schemeClr val="tx1">
                    <a:lumMod val="75000"/>
                    <a:lumOff val="25000"/>
                  </a:schemeClr>
                </a:solidFill>
              </a:rPr>
              <a:t>Updates to cleaning procedures</a:t>
            </a:r>
          </a:p>
          <a:p>
            <a:pPr marL="571500" indent="-342900">
              <a:buFont typeface="Arial" panose="020B0604020202020204" pitchFamily="34" charset="0"/>
              <a:buChar char="•"/>
            </a:pPr>
            <a:r>
              <a:rPr lang="en-US" sz="2200">
                <a:solidFill>
                  <a:schemeClr val="tx1">
                    <a:lumMod val="75000"/>
                    <a:lumOff val="25000"/>
                  </a:schemeClr>
                </a:solidFill>
              </a:rPr>
              <a:t>Use of </a:t>
            </a:r>
            <a:r>
              <a:rPr lang="en-US" sz="2200">
                <a:solidFill>
                  <a:srgbClr val="FF0000"/>
                </a:solidFill>
              </a:rPr>
              <a:t>[masks or face coverings]</a:t>
            </a:r>
          </a:p>
          <a:p>
            <a:pPr marL="228600"/>
            <a:r>
              <a:rPr lang="en-US" sz="2200">
                <a:solidFill>
                  <a:schemeClr val="tx1">
                    <a:lumMod val="75000"/>
                    <a:lumOff val="25000"/>
                  </a:schemeClr>
                </a:solidFill>
              </a:rPr>
              <a:t>By following updated best practices, you can help prevent the spread of COVID-19 and future diseases, and protect the health and safety of fellow employees and guests. </a:t>
            </a:r>
          </a:p>
          <a:p>
            <a:pPr marL="342900" indent="-342900">
              <a:buFont typeface="Arial" panose="020B0604020202020204" pitchFamily="34" charset="0"/>
              <a:buChar char="•"/>
            </a:pPr>
            <a:endParaRPr lang="en-US" sz="2200">
              <a:solidFill>
                <a:schemeClr val="tx1">
                  <a:lumMod val="75000"/>
                  <a:lumOff val="25000"/>
                </a:schemeClr>
              </a:solidFill>
            </a:endParaRPr>
          </a:p>
          <a:p>
            <a:pPr marL="342900" indent="-342900">
              <a:buFont typeface="Arial" panose="020B0604020202020204" pitchFamily="34" charset="0"/>
              <a:buChar char="•"/>
            </a:pPr>
            <a:endParaRPr lang="en-US" sz="2200"/>
          </a:p>
          <a:p>
            <a:pPr marL="342900" indent="-342900">
              <a:buFont typeface="Arial" panose="020B0604020202020204" pitchFamily="34" charset="0"/>
              <a:buChar char="•"/>
            </a:pPr>
            <a:endParaRPr lang="en-US" sz="2200"/>
          </a:p>
          <a:p>
            <a:pPr marL="0" indent="0">
              <a:buNone/>
            </a:pPr>
            <a:endParaRPr lang="en-US" sz="2200"/>
          </a:p>
        </p:txBody>
      </p:sp>
      <p:pic>
        <p:nvPicPr>
          <p:cNvPr id="7" name="Picture 6">
            <a:extLst>
              <a:ext uri="{FF2B5EF4-FFF2-40B4-BE49-F238E27FC236}">
                <a16:creationId xmlns:a16="http://schemas.microsoft.com/office/drawing/2014/main" id="{67DB29C0-4175-4B2C-9C5D-81FAD1DE86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2555" y="2135419"/>
            <a:ext cx="3913173" cy="3731750"/>
          </a:xfrm>
          <a:prstGeom prst="rect">
            <a:avLst/>
          </a:prstGeom>
        </p:spPr>
      </p:pic>
    </p:spTree>
    <p:extLst>
      <p:ext uri="{BB962C8B-B14F-4D97-AF65-F5344CB8AC3E}">
        <p14:creationId xmlns:p14="http://schemas.microsoft.com/office/powerpoint/2010/main" val="49201500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COVID-19 Overview</a:t>
            </a:r>
          </a:p>
        </p:txBody>
      </p:sp>
      <p:sp>
        <p:nvSpPr>
          <p:cNvPr id="3" name="Content Placeholder 2"/>
          <p:cNvSpPr>
            <a:spLocks noGrp="1"/>
          </p:cNvSpPr>
          <p:nvPr>
            <p:ph idx="13"/>
          </p:nvPr>
        </p:nvSpPr>
        <p:spPr/>
        <p:txBody>
          <a:bodyPr>
            <a:normAutofit/>
          </a:bodyPr>
          <a:lstStyle/>
          <a:p>
            <a:pPr marL="0" indent="0">
              <a:buNone/>
            </a:pPr>
            <a:r>
              <a:rPr lang="en-US" sz="1800">
                <a:solidFill>
                  <a:schemeClr val="tx1">
                    <a:lumMod val="75000"/>
                    <a:lumOff val="25000"/>
                  </a:schemeClr>
                </a:solidFill>
              </a:rPr>
              <a:t>As you return to the workplace, make sure you are aware of common symptoms of COVID-19. According to the CDC, COVID-19 can have a wide range of symptoms. These symptoms may appear 2-14 days after an individual contracts the virus. These symptoms include:</a:t>
            </a:r>
          </a:p>
          <a:p>
            <a:pPr marL="0" indent="0">
              <a:buNone/>
            </a:pPr>
            <a:endParaRPr lang="en-US">
              <a:solidFill>
                <a:schemeClr val="tx1">
                  <a:lumMod val="75000"/>
                  <a:lumOff val="25000"/>
                </a:schemeClr>
              </a:solidFill>
            </a:endParaRPr>
          </a:p>
        </p:txBody>
      </p:sp>
      <p:sp>
        <p:nvSpPr>
          <p:cNvPr id="13" name="Text Placeholder 12">
            <a:extLst>
              <a:ext uri="{FF2B5EF4-FFF2-40B4-BE49-F238E27FC236}">
                <a16:creationId xmlns:a16="http://schemas.microsoft.com/office/drawing/2014/main" id="{D9454CB9-F6B5-438B-887A-34DE10D4D621}"/>
              </a:ext>
            </a:extLst>
          </p:cNvPr>
          <p:cNvSpPr>
            <a:spLocks noGrp="1"/>
          </p:cNvSpPr>
          <p:nvPr>
            <p:ph type="body" sz="quarter" idx="14"/>
          </p:nvPr>
        </p:nvSpPr>
        <p:spPr/>
        <p:txBody>
          <a:bodyPr/>
          <a:lstStyle/>
          <a:p>
            <a:r>
              <a:rPr lang="en-US">
                <a:solidFill>
                  <a:schemeClr val="tx1">
                    <a:lumMod val="75000"/>
                    <a:lumOff val="25000"/>
                  </a:schemeClr>
                </a:solidFill>
              </a:rPr>
              <a:t>Signs &amp; Symptoms</a:t>
            </a:r>
          </a:p>
        </p:txBody>
      </p:sp>
      <p:sp>
        <p:nvSpPr>
          <p:cNvPr id="9" name="Rectangle 8">
            <a:extLst>
              <a:ext uri="{FF2B5EF4-FFF2-40B4-BE49-F238E27FC236}">
                <a16:creationId xmlns:a16="http://schemas.microsoft.com/office/drawing/2014/main" id="{AB73AD68-25A4-4614-AA61-75F6A7F31CD2}"/>
              </a:ext>
            </a:extLst>
          </p:cNvPr>
          <p:cNvSpPr/>
          <p:nvPr/>
        </p:nvSpPr>
        <p:spPr>
          <a:xfrm>
            <a:off x="818350" y="5965069"/>
            <a:ext cx="7795259" cy="719171"/>
          </a:xfrm>
          <a:prstGeom prst="rect">
            <a:avLst/>
          </a:prstGeom>
        </p:spPr>
        <p:txBody>
          <a:bodyPr wrap="square">
            <a:spAutoFit/>
          </a:bodyPr>
          <a:lstStyle/>
          <a:p>
            <a:pPr marL="228600" indent="-228600">
              <a:lnSpc>
                <a:spcPct val="90000"/>
              </a:lnSpc>
              <a:spcBef>
                <a:spcPts val="1000"/>
              </a:spcBef>
              <a:buFont typeface="Arial" panose="020B0604020202020204" pitchFamily="34" charset="0"/>
              <a:buChar char="•"/>
            </a:pPr>
            <a:r>
              <a:rPr lang="en-US">
                <a:solidFill>
                  <a:schemeClr val="tx1">
                    <a:lumMod val="75000"/>
                    <a:lumOff val="25000"/>
                  </a:schemeClr>
                </a:solidFill>
                <a:cs typeface="Arial" panose="020B0604020202020204" pitchFamily="34" charset="0"/>
              </a:rPr>
              <a:t>Trouble breathing</a:t>
            </a:r>
          </a:p>
          <a:p>
            <a:pPr marL="228600" indent="-228600">
              <a:lnSpc>
                <a:spcPct val="90000"/>
              </a:lnSpc>
              <a:spcBef>
                <a:spcPts val="1000"/>
              </a:spcBef>
              <a:buFont typeface="Arial" panose="020B0604020202020204" pitchFamily="34" charset="0"/>
              <a:buChar char="•"/>
            </a:pPr>
            <a:r>
              <a:rPr lang="en-US">
                <a:solidFill>
                  <a:schemeClr val="tx1">
                    <a:lumMod val="75000"/>
                    <a:lumOff val="25000"/>
                  </a:schemeClr>
                </a:solidFill>
                <a:cs typeface="Arial" panose="020B0604020202020204" pitchFamily="34" charset="0"/>
              </a:rPr>
              <a:t>Persistent pain or pressure in the chest</a:t>
            </a:r>
          </a:p>
        </p:txBody>
      </p:sp>
      <p:sp>
        <p:nvSpPr>
          <p:cNvPr id="11" name="Rectangle 10">
            <a:extLst>
              <a:ext uri="{FF2B5EF4-FFF2-40B4-BE49-F238E27FC236}">
                <a16:creationId xmlns:a16="http://schemas.microsoft.com/office/drawing/2014/main" id="{B03F6D82-FA53-4E29-A7DF-B6918577D0D7}"/>
              </a:ext>
            </a:extLst>
          </p:cNvPr>
          <p:cNvSpPr/>
          <p:nvPr/>
        </p:nvSpPr>
        <p:spPr>
          <a:xfrm>
            <a:off x="4881621" y="3456159"/>
            <a:ext cx="3479075" cy="1851789"/>
          </a:xfrm>
          <a:prstGeom prst="rect">
            <a:avLst/>
          </a:prstGeom>
        </p:spPr>
        <p:txBody>
          <a:bodyPr wrap="square">
            <a:spAutoFit/>
          </a:bodyPr>
          <a:lstStyle/>
          <a:p>
            <a:pPr marL="228600" indent="-228600">
              <a:lnSpc>
                <a:spcPct val="90000"/>
              </a:lnSpc>
              <a:spcBef>
                <a:spcPts val="1000"/>
              </a:spcBef>
              <a:buFont typeface="Arial" panose="020B0604020202020204" pitchFamily="34" charset="0"/>
              <a:buChar char="•"/>
            </a:pPr>
            <a:r>
              <a:rPr lang="en-US">
                <a:solidFill>
                  <a:schemeClr val="tx1">
                    <a:lumMod val="75000"/>
                    <a:lumOff val="25000"/>
                  </a:schemeClr>
                </a:solidFill>
                <a:cs typeface="Arial" panose="020B0604020202020204" pitchFamily="34" charset="0"/>
              </a:rPr>
              <a:t>Repeated shaking with chills</a:t>
            </a:r>
          </a:p>
          <a:p>
            <a:pPr marL="228600" indent="-228600">
              <a:lnSpc>
                <a:spcPct val="90000"/>
              </a:lnSpc>
              <a:spcBef>
                <a:spcPts val="1000"/>
              </a:spcBef>
              <a:buFont typeface="Arial" panose="020B0604020202020204" pitchFamily="34" charset="0"/>
              <a:buChar char="•"/>
            </a:pPr>
            <a:r>
              <a:rPr lang="en-US">
                <a:solidFill>
                  <a:schemeClr val="tx1">
                    <a:lumMod val="75000"/>
                    <a:lumOff val="25000"/>
                  </a:schemeClr>
                </a:solidFill>
                <a:cs typeface="Arial" panose="020B0604020202020204" pitchFamily="34" charset="0"/>
              </a:rPr>
              <a:t>Muscle pain</a:t>
            </a:r>
          </a:p>
          <a:p>
            <a:pPr marL="228600" indent="-228600">
              <a:lnSpc>
                <a:spcPct val="90000"/>
              </a:lnSpc>
              <a:spcBef>
                <a:spcPts val="1000"/>
              </a:spcBef>
              <a:buFont typeface="Arial" panose="020B0604020202020204" pitchFamily="34" charset="0"/>
              <a:buChar char="•"/>
            </a:pPr>
            <a:r>
              <a:rPr lang="en-US">
                <a:solidFill>
                  <a:schemeClr val="tx1">
                    <a:lumMod val="75000"/>
                    <a:lumOff val="25000"/>
                  </a:schemeClr>
                </a:solidFill>
                <a:cs typeface="Arial" panose="020B0604020202020204" pitchFamily="34" charset="0"/>
              </a:rPr>
              <a:t>Headache</a:t>
            </a:r>
          </a:p>
          <a:p>
            <a:pPr marL="228600" indent="-228600">
              <a:lnSpc>
                <a:spcPct val="90000"/>
              </a:lnSpc>
              <a:spcBef>
                <a:spcPts val="1000"/>
              </a:spcBef>
              <a:buFont typeface="Arial" panose="020B0604020202020204" pitchFamily="34" charset="0"/>
              <a:buChar char="•"/>
            </a:pPr>
            <a:r>
              <a:rPr lang="en-US">
                <a:solidFill>
                  <a:schemeClr val="tx1">
                    <a:lumMod val="75000"/>
                    <a:lumOff val="25000"/>
                  </a:schemeClr>
                </a:solidFill>
                <a:cs typeface="Arial" panose="020B0604020202020204" pitchFamily="34" charset="0"/>
              </a:rPr>
              <a:t>Sore throat</a:t>
            </a:r>
          </a:p>
          <a:p>
            <a:pPr marL="228600" indent="-228600">
              <a:lnSpc>
                <a:spcPct val="90000"/>
              </a:lnSpc>
              <a:spcBef>
                <a:spcPts val="1000"/>
              </a:spcBef>
              <a:buFont typeface="Arial" panose="020B0604020202020204" pitchFamily="34" charset="0"/>
              <a:buChar char="•"/>
            </a:pPr>
            <a:r>
              <a:rPr lang="en-US">
                <a:solidFill>
                  <a:schemeClr val="tx1">
                    <a:lumMod val="75000"/>
                    <a:lumOff val="25000"/>
                  </a:schemeClr>
                </a:solidFill>
                <a:cs typeface="Arial" panose="020B0604020202020204" pitchFamily="34" charset="0"/>
              </a:rPr>
              <a:t>New loss of taste or smell</a:t>
            </a:r>
          </a:p>
        </p:txBody>
      </p:sp>
      <p:sp>
        <p:nvSpPr>
          <p:cNvPr id="12" name="Rectangle 11">
            <a:extLst>
              <a:ext uri="{FF2B5EF4-FFF2-40B4-BE49-F238E27FC236}">
                <a16:creationId xmlns:a16="http://schemas.microsoft.com/office/drawing/2014/main" id="{686C49FC-A24D-45F7-B1B6-123B8D49BE57}"/>
              </a:ext>
            </a:extLst>
          </p:cNvPr>
          <p:cNvSpPr/>
          <p:nvPr/>
        </p:nvSpPr>
        <p:spPr>
          <a:xfrm>
            <a:off x="561975" y="5356837"/>
            <a:ext cx="8297636" cy="590931"/>
          </a:xfrm>
          <a:prstGeom prst="rect">
            <a:avLst/>
          </a:prstGeom>
        </p:spPr>
        <p:txBody>
          <a:bodyPr wrap="square">
            <a:spAutoFit/>
          </a:bodyPr>
          <a:lstStyle/>
          <a:p>
            <a:pPr>
              <a:lnSpc>
                <a:spcPct val="90000"/>
              </a:lnSpc>
              <a:spcBef>
                <a:spcPts val="1000"/>
              </a:spcBef>
            </a:pPr>
            <a:r>
              <a:rPr lang="en-US">
                <a:solidFill>
                  <a:schemeClr val="tx1">
                    <a:lumMod val="75000"/>
                    <a:lumOff val="25000"/>
                  </a:schemeClr>
                </a:solidFill>
                <a:cs typeface="Arial" panose="020B0604020202020204" pitchFamily="34" charset="0"/>
              </a:rPr>
              <a:t>You should seek immediate medical attention if displaying the following advanced symptoms:</a:t>
            </a:r>
          </a:p>
        </p:txBody>
      </p:sp>
      <p:sp>
        <p:nvSpPr>
          <p:cNvPr id="14" name="Rectangle 13">
            <a:extLst>
              <a:ext uri="{FF2B5EF4-FFF2-40B4-BE49-F238E27FC236}">
                <a16:creationId xmlns:a16="http://schemas.microsoft.com/office/drawing/2014/main" id="{9CF61FA7-6C19-44B7-A6B7-45DCF68073E4}"/>
              </a:ext>
            </a:extLst>
          </p:cNvPr>
          <p:cNvSpPr/>
          <p:nvPr/>
        </p:nvSpPr>
        <p:spPr>
          <a:xfrm>
            <a:off x="818349" y="3456159"/>
            <a:ext cx="4491988" cy="1723549"/>
          </a:xfrm>
          <a:prstGeom prst="rect">
            <a:avLst/>
          </a:prstGeom>
        </p:spPr>
        <p:txBody>
          <a:bodyPr wrap="square">
            <a:spAutoFit/>
          </a:bodyPr>
          <a:lstStyle/>
          <a:p>
            <a:pPr marL="228600" indent="-228600">
              <a:lnSpc>
                <a:spcPct val="90000"/>
              </a:lnSpc>
              <a:spcBef>
                <a:spcPts val="1000"/>
              </a:spcBef>
              <a:buFont typeface="Arial" panose="020B0604020202020204" pitchFamily="34" charset="0"/>
              <a:buChar char="•"/>
            </a:pPr>
            <a:r>
              <a:rPr lang="en-US">
                <a:solidFill>
                  <a:schemeClr val="tx1">
                    <a:lumMod val="75000"/>
                    <a:lumOff val="25000"/>
                  </a:schemeClr>
                </a:solidFill>
                <a:cs typeface="Arial" panose="020B0604020202020204" pitchFamily="34" charset="0"/>
              </a:rPr>
              <a:t>Fever</a:t>
            </a:r>
          </a:p>
          <a:p>
            <a:pPr marL="228600" indent="-228600">
              <a:lnSpc>
                <a:spcPct val="90000"/>
              </a:lnSpc>
              <a:spcBef>
                <a:spcPts val="1000"/>
              </a:spcBef>
              <a:buFont typeface="Arial" panose="020B0604020202020204" pitchFamily="34" charset="0"/>
              <a:buChar char="•"/>
            </a:pPr>
            <a:r>
              <a:rPr lang="en-US">
                <a:solidFill>
                  <a:schemeClr val="tx1">
                    <a:lumMod val="75000"/>
                    <a:lumOff val="25000"/>
                  </a:schemeClr>
                </a:solidFill>
                <a:cs typeface="Arial" panose="020B0604020202020204" pitchFamily="34" charset="0"/>
              </a:rPr>
              <a:t>Cough</a:t>
            </a:r>
          </a:p>
          <a:p>
            <a:pPr marL="228600" indent="-228600">
              <a:lnSpc>
                <a:spcPct val="90000"/>
              </a:lnSpc>
              <a:spcBef>
                <a:spcPts val="1000"/>
              </a:spcBef>
              <a:buFont typeface="Arial" panose="020B0604020202020204" pitchFamily="34" charset="0"/>
              <a:buChar char="•"/>
            </a:pPr>
            <a:r>
              <a:rPr lang="en-US">
                <a:solidFill>
                  <a:schemeClr val="tx1">
                    <a:lumMod val="75000"/>
                    <a:lumOff val="25000"/>
                  </a:schemeClr>
                </a:solidFill>
                <a:cs typeface="Arial" panose="020B0604020202020204" pitchFamily="34" charset="0"/>
              </a:rPr>
              <a:t>Shortness of breath or</a:t>
            </a:r>
            <a:br>
              <a:rPr lang="en-US">
                <a:solidFill>
                  <a:schemeClr val="tx1">
                    <a:lumMod val="75000"/>
                    <a:lumOff val="25000"/>
                  </a:schemeClr>
                </a:solidFill>
                <a:cs typeface="Arial" panose="020B0604020202020204" pitchFamily="34" charset="0"/>
              </a:rPr>
            </a:br>
            <a:r>
              <a:rPr lang="en-US">
                <a:solidFill>
                  <a:schemeClr val="tx1">
                    <a:lumMod val="75000"/>
                    <a:lumOff val="25000"/>
                  </a:schemeClr>
                </a:solidFill>
                <a:cs typeface="Arial" panose="020B0604020202020204" pitchFamily="34" charset="0"/>
              </a:rPr>
              <a:t>difficulty breathing</a:t>
            </a:r>
          </a:p>
          <a:p>
            <a:pPr marL="228600" indent="-228600">
              <a:lnSpc>
                <a:spcPct val="90000"/>
              </a:lnSpc>
              <a:spcBef>
                <a:spcPts val="1000"/>
              </a:spcBef>
              <a:buFont typeface="Arial" panose="020B0604020202020204" pitchFamily="34" charset="0"/>
              <a:buChar char="•"/>
            </a:pPr>
            <a:r>
              <a:rPr lang="en-US">
                <a:solidFill>
                  <a:schemeClr val="tx1">
                    <a:lumMod val="75000"/>
                    <a:lumOff val="25000"/>
                  </a:schemeClr>
                </a:solidFill>
                <a:cs typeface="Arial" panose="020B0604020202020204" pitchFamily="34" charset="0"/>
              </a:rPr>
              <a:t>Chills</a:t>
            </a:r>
          </a:p>
        </p:txBody>
      </p:sp>
      <p:sp>
        <p:nvSpPr>
          <p:cNvPr id="15" name="Rectangle 14">
            <a:extLst>
              <a:ext uri="{FF2B5EF4-FFF2-40B4-BE49-F238E27FC236}">
                <a16:creationId xmlns:a16="http://schemas.microsoft.com/office/drawing/2014/main" id="{65A13A86-6CA3-4600-8282-F2F5D22C8839}"/>
              </a:ext>
            </a:extLst>
          </p:cNvPr>
          <p:cNvSpPr/>
          <p:nvPr/>
        </p:nvSpPr>
        <p:spPr>
          <a:xfrm>
            <a:off x="4881621" y="5965069"/>
            <a:ext cx="7795259" cy="719171"/>
          </a:xfrm>
          <a:prstGeom prst="rect">
            <a:avLst/>
          </a:prstGeom>
        </p:spPr>
        <p:txBody>
          <a:bodyPr wrap="square">
            <a:spAutoFit/>
          </a:bodyPr>
          <a:lstStyle/>
          <a:p>
            <a:pPr marL="228600" indent="-228600">
              <a:lnSpc>
                <a:spcPct val="90000"/>
              </a:lnSpc>
              <a:spcBef>
                <a:spcPts val="1000"/>
              </a:spcBef>
              <a:buFont typeface="Arial" panose="020B0604020202020204" pitchFamily="34" charset="0"/>
              <a:buChar char="•"/>
            </a:pPr>
            <a:r>
              <a:rPr lang="en-US">
                <a:solidFill>
                  <a:schemeClr val="tx1">
                    <a:lumMod val="75000"/>
                    <a:lumOff val="25000"/>
                  </a:schemeClr>
                </a:solidFill>
                <a:cs typeface="Arial" panose="020B0604020202020204" pitchFamily="34" charset="0"/>
              </a:rPr>
              <a:t>New confusion or inability to arouse</a:t>
            </a:r>
          </a:p>
          <a:p>
            <a:pPr marL="228600" indent="-228600">
              <a:lnSpc>
                <a:spcPct val="90000"/>
              </a:lnSpc>
              <a:spcBef>
                <a:spcPts val="1000"/>
              </a:spcBef>
              <a:buFont typeface="Arial" panose="020B0604020202020204" pitchFamily="34" charset="0"/>
              <a:buChar char="•"/>
            </a:pPr>
            <a:r>
              <a:rPr lang="en-US">
                <a:solidFill>
                  <a:schemeClr val="tx1">
                    <a:lumMod val="75000"/>
                    <a:lumOff val="25000"/>
                  </a:schemeClr>
                </a:solidFill>
                <a:cs typeface="Arial" panose="020B0604020202020204" pitchFamily="34" charset="0"/>
              </a:rPr>
              <a:t>Bluish lips or face</a:t>
            </a:r>
          </a:p>
        </p:txBody>
      </p:sp>
    </p:spTree>
    <p:extLst>
      <p:ext uri="{BB962C8B-B14F-4D97-AF65-F5344CB8AC3E}">
        <p14:creationId xmlns:p14="http://schemas.microsoft.com/office/powerpoint/2010/main" val="155317242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975" y="790575"/>
            <a:ext cx="10515600" cy="833438"/>
          </a:xfrm>
        </p:spPr>
        <p:txBody>
          <a:bodyPr/>
          <a:lstStyle/>
          <a:p>
            <a:r>
              <a:rPr lang="en-US"/>
              <a:t>COVID-19 Overview, Cont. </a:t>
            </a:r>
          </a:p>
        </p:txBody>
      </p:sp>
      <p:sp>
        <p:nvSpPr>
          <p:cNvPr id="3" name="Content Placeholder 2"/>
          <p:cNvSpPr>
            <a:spLocks noGrp="1"/>
          </p:cNvSpPr>
          <p:nvPr>
            <p:ph idx="13"/>
          </p:nvPr>
        </p:nvSpPr>
        <p:spPr>
          <a:xfrm>
            <a:off x="4401966" y="2326119"/>
            <a:ext cx="5051174" cy="4228590"/>
          </a:xfrm>
        </p:spPr>
        <p:txBody>
          <a:bodyPr>
            <a:normAutofit lnSpcReduction="10000"/>
          </a:bodyPr>
          <a:lstStyle/>
          <a:p>
            <a:pPr marL="0" indent="0">
              <a:spcBef>
                <a:spcPts val="1000"/>
              </a:spcBef>
              <a:buNone/>
            </a:pPr>
            <a:r>
              <a:rPr lang="en-US" sz="2200">
                <a:solidFill>
                  <a:schemeClr val="tx1">
                    <a:lumMod val="75000"/>
                    <a:lumOff val="25000"/>
                  </a:schemeClr>
                </a:solidFill>
              </a:rPr>
              <a:t>According to the CDC, SARS-CoV-2 is the virus that causes COVID-19. The virus is primarily spread person-to-person. Examples of how it can spread include:</a:t>
            </a:r>
          </a:p>
          <a:p>
            <a:pPr marL="342900" indent="-342900">
              <a:spcBef>
                <a:spcPts val="1000"/>
              </a:spcBef>
              <a:buFont typeface="Arial" panose="020B0604020202020204" pitchFamily="34" charset="0"/>
              <a:buChar char="•"/>
            </a:pPr>
            <a:r>
              <a:rPr lang="en-US" sz="2200">
                <a:solidFill>
                  <a:schemeClr val="tx1">
                    <a:lumMod val="75000"/>
                    <a:lumOff val="25000"/>
                  </a:schemeClr>
                </a:solidFill>
              </a:rPr>
              <a:t>Between people who are in close contact, such as 6 feet or closer to each other</a:t>
            </a:r>
          </a:p>
          <a:p>
            <a:pPr marL="342900" indent="-342900">
              <a:spcBef>
                <a:spcPts val="1000"/>
              </a:spcBef>
              <a:buFont typeface="Arial" panose="020B0604020202020204" pitchFamily="34" charset="0"/>
              <a:buChar char="•"/>
            </a:pPr>
            <a:r>
              <a:rPr lang="en-US" sz="2200">
                <a:solidFill>
                  <a:schemeClr val="tx1">
                    <a:lumMod val="75000"/>
                    <a:lumOff val="25000"/>
                  </a:schemeClr>
                </a:solidFill>
              </a:rPr>
              <a:t>Through droplets—which are passed into the air through sneezing or coughing</a:t>
            </a:r>
          </a:p>
          <a:p>
            <a:pPr marL="0" indent="0">
              <a:spcBef>
                <a:spcPts val="1000"/>
              </a:spcBef>
              <a:buNone/>
            </a:pPr>
            <a:r>
              <a:rPr lang="en-US" sz="2200">
                <a:solidFill>
                  <a:schemeClr val="tx1">
                    <a:lumMod val="75000"/>
                    <a:lumOff val="25000"/>
                  </a:schemeClr>
                </a:solidFill>
              </a:rPr>
              <a:t>Keep these examples in mind when returning to work—we can all make a difference. </a:t>
            </a:r>
          </a:p>
          <a:p>
            <a:pPr marL="0" indent="0">
              <a:buNone/>
            </a:pPr>
            <a:endParaRPr lang="en-US">
              <a:solidFill>
                <a:schemeClr val="tx1">
                  <a:lumMod val="75000"/>
                  <a:lumOff val="25000"/>
                </a:schemeClr>
              </a:solidFill>
            </a:endParaRPr>
          </a:p>
        </p:txBody>
      </p:sp>
      <p:sp>
        <p:nvSpPr>
          <p:cNvPr id="8" name="Text Placeholder 7">
            <a:extLst>
              <a:ext uri="{FF2B5EF4-FFF2-40B4-BE49-F238E27FC236}">
                <a16:creationId xmlns:a16="http://schemas.microsoft.com/office/drawing/2014/main" id="{09D01745-659A-4BD1-8A9B-468525925225}"/>
              </a:ext>
            </a:extLst>
          </p:cNvPr>
          <p:cNvSpPr>
            <a:spLocks noGrp="1"/>
          </p:cNvSpPr>
          <p:nvPr>
            <p:ph type="body" sz="quarter" idx="14"/>
          </p:nvPr>
        </p:nvSpPr>
        <p:spPr>
          <a:xfrm>
            <a:off x="4401966" y="1801813"/>
            <a:ext cx="5051174" cy="515874"/>
          </a:xfrm>
        </p:spPr>
        <p:txBody>
          <a:bodyPr/>
          <a:lstStyle/>
          <a:p>
            <a:r>
              <a:rPr lang="en-US">
                <a:solidFill>
                  <a:schemeClr val="tx1">
                    <a:lumMod val="75000"/>
                    <a:lumOff val="25000"/>
                  </a:schemeClr>
                </a:solidFill>
              </a:rPr>
              <a:t>How It Spreads</a:t>
            </a:r>
          </a:p>
        </p:txBody>
      </p:sp>
      <p:pic>
        <p:nvPicPr>
          <p:cNvPr id="7" name="Picture 6">
            <a:extLst>
              <a:ext uri="{FF2B5EF4-FFF2-40B4-BE49-F238E27FC236}">
                <a16:creationId xmlns:a16="http://schemas.microsoft.com/office/drawing/2014/main" id="{50B8CA4F-7EB2-4A72-A1C3-A9909B3F3F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345" y="2326119"/>
            <a:ext cx="3858344" cy="3398645"/>
          </a:xfrm>
          <a:prstGeom prst="rect">
            <a:avLst/>
          </a:prstGeom>
        </p:spPr>
      </p:pic>
    </p:spTree>
    <p:extLst>
      <p:ext uri="{BB962C8B-B14F-4D97-AF65-F5344CB8AC3E}">
        <p14:creationId xmlns:p14="http://schemas.microsoft.com/office/powerpoint/2010/main" val="255199939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COVID-19 Overview, Cont. </a:t>
            </a:r>
          </a:p>
        </p:txBody>
      </p:sp>
      <p:sp>
        <p:nvSpPr>
          <p:cNvPr id="3" name="Content Placeholder 2"/>
          <p:cNvSpPr>
            <a:spLocks noGrp="1"/>
          </p:cNvSpPr>
          <p:nvPr>
            <p:ph idx="13"/>
          </p:nvPr>
        </p:nvSpPr>
        <p:spPr>
          <a:xfrm>
            <a:off x="561975" y="2471595"/>
            <a:ext cx="8527704" cy="4386405"/>
          </a:xfrm>
        </p:spPr>
        <p:txBody>
          <a:bodyPr>
            <a:normAutofit fontScale="85000" lnSpcReduction="20000"/>
          </a:bodyPr>
          <a:lstStyle/>
          <a:p>
            <a:pPr marL="0" indent="0">
              <a:buNone/>
            </a:pPr>
            <a:r>
              <a:rPr lang="en-US" sz="2400">
                <a:solidFill>
                  <a:schemeClr val="tx1">
                    <a:lumMod val="75000"/>
                    <a:lumOff val="25000"/>
                  </a:schemeClr>
                </a:solidFill>
              </a:rPr>
              <a:t>According to the CDC, certain individuals are in high-risk categories when testing positive for COVID-19. Within our workplace, these high-risk categories include: </a:t>
            </a:r>
          </a:p>
          <a:p>
            <a:pPr lvl="0"/>
            <a:r>
              <a:rPr lang="en-US" sz="2400">
                <a:solidFill>
                  <a:schemeClr val="tx1">
                    <a:lumMod val="75000"/>
                    <a:lumOff val="25000"/>
                  </a:schemeClr>
                </a:solidFill>
              </a:rPr>
              <a:t>People ages 65 and older</a:t>
            </a:r>
          </a:p>
          <a:p>
            <a:r>
              <a:rPr lang="en-US" sz="2400">
                <a:solidFill>
                  <a:schemeClr val="tx1">
                    <a:lumMod val="75000"/>
                    <a:lumOff val="25000"/>
                  </a:schemeClr>
                </a:solidFill>
                <a:latin typeface="Calibri" panose="020F0502020204030204" pitchFamily="34" charset="0"/>
                <a:ea typeface="Calibri" panose="020F0502020204030204" pitchFamily="34" charset="0"/>
              </a:rPr>
              <a:t>Immunocompromised individuals</a:t>
            </a:r>
          </a:p>
          <a:p>
            <a:pPr lvl="0"/>
            <a:r>
              <a:rPr lang="en-US" sz="2400">
                <a:solidFill>
                  <a:schemeClr val="tx1">
                    <a:lumMod val="75000"/>
                    <a:lumOff val="25000"/>
                  </a:schemeClr>
                </a:solidFill>
              </a:rPr>
              <a:t>People with medical conditions, including;</a:t>
            </a:r>
          </a:p>
          <a:p>
            <a:pPr marL="512763" lvl="1" indent="-285750">
              <a:lnSpc>
                <a:spcPct val="107000"/>
              </a:lnSpc>
            </a:pPr>
            <a:r>
              <a:rPr lang="en-US" sz="2400">
                <a:solidFill>
                  <a:schemeClr val="tx1">
                    <a:lumMod val="75000"/>
                    <a:lumOff val="25000"/>
                  </a:schemeClr>
                </a:solidFill>
                <a:latin typeface="Calibri" panose="020F0502020204030204" pitchFamily="34" charset="0"/>
                <a:ea typeface="Calibri" panose="020F0502020204030204" pitchFamily="34" charset="0"/>
              </a:rPr>
              <a:t>Chronic lung disease</a:t>
            </a:r>
          </a:p>
          <a:p>
            <a:pPr marL="512763" lvl="1" indent="-285750">
              <a:lnSpc>
                <a:spcPct val="107000"/>
              </a:lnSpc>
            </a:pPr>
            <a:r>
              <a:rPr lang="en-US" sz="2400">
                <a:solidFill>
                  <a:schemeClr val="tx1">
                    <a:lumMod val="75000"/>
                    <a:lumOff val="25000"/>
                  </a:schemeClr>
                </a:solidFill>
                <a:latin typeface="Calibri" panose="020F0502020204030204" pitchFamily="34" charset="0"/>
                <a:ea typeface="Calibri" panose="020F0502020204030204" pitchFamily="34" charset="0"/>
              </a:rPr>
              <a:t>Moderate or severe asthma</a:t>
            </a:r>
          </a:p>
          <a:p>
            <a:pPr marL="512763" lvl="1" indent="-285750">
              <a:lnSpc>
                <a:spcPct val="107000"/>
              </a:lnSpc>
            </a:pPr>
            <a:r>
              <a:rPr lang="en-US" sz="2400">
                <a:solidFill>
                  <a:schemeClr val="tx1">
                    <a:lumMod val="75000"/>
                    <a:lumOff val="25000"/>
                  </a:schemeClr>
                </a:solidFill>
                <a:latin typeface="Calibri" panose="020F0502020204030204" pitchFamily="34" charset="0"/>
                <a:ea typeface="Calibri" panose="020F0502020204030204" pitchFamily="34" charset="0"/>
              </a:rPr>
              <a:t>Serious heart conditions</a:t>
            </a:r>
          </a:p>
          <a:p>
            <a:pPr marL="512763" lvl="1" indent="-285750">
              <a:lnSpc>
                <a:spcPct val="107000"/>
              </a:lnSpc>
            </a:pPr>
            <a:r>
              <a:rPr lang="en-US" sz="2400">
                <a:solidFill>
                  <a:schemeClr val="tx1">
                    <a:lumMod val="75000"/>
                    <a:lumOff val="25000"/>
                  </a:schemeClr>
                </a:solidFill>
                <a:latin typeface="Calibri" panose="020F0502020204030204" pitchFamily="34" charset="0"/>
                <a:ea typeface="Calibri" panose="020F0502020204030204" pitchFamily="34" charset="0"/>
              </a:rPr>
              <a:t>Severe obesity</a:t>
            </a:r>
          </a:p>
          <a:p>
            <a:pPr marL="512763" lvl="1" indent="-285750">
              <a:lnSpc>
                <a:spcPct val="107000"/>
              </a:lnSpc>
            </a:pPr>
            <a:r>
              <a:rPr lang="en-US" sz="2400">
                <a:solidFill>
                  <a:schemeClr val="tx1">
                    <a:lumMod val="75000"/>
                    <a:lumOff val="25000"/>
                  </a:schemeClr>
                </a:solidFill>
                <a:latin typeface="Calibri" panose="020F0502020204030204" pitchFamily="34" charset="0"/>
                <a:ea typeface="Calibri" panose="020F0502020204030204" pitchFamily="34" charset="0"/>
              </a:rPr>
              <a:t>Diabetes</a:t>
            </a:r>
          </a:p>
          <a:p>
            <a:pPr marL="512763" lvl="1" indent="-285750">
              <a:lnSpc>
                <a:spcPct val="107000"/>
              </a:lnSpc>
            </a:pPr>
            <a:r>
              <a:rPr lang="en-US" sz="2400">
                <a:solidFill>
                  <a:schemeClr val="tx1">
                    <a:lumMod val="75000"/>
                    <a:lumOff val="25000"/>
                  </a:schemeClr>
                </a:solidFill>
                <a:latin typeface="Calibri" panose="020F0502020204030204" pitchFamily="34" charset="0"/>
                <a:ea typeface="Calibri" panose="020F0502020204030204" pitchFamily="34" charset="0"/>
              </a:rPr>
              <a:t>Chronic kidney disease undergoing dialysis</a:t>
            </a:r>
          </a:p>
          <a:p>
            <a:pPr marL="512763" lvl="1" indent="-285750">
              <a:lnSpc>
                <a:spcPct val="107000"/>
              </a:lnSpc>
            </a:pPr>
            <a:r>
              <a:rPr lang="en-US" sz="2400">
                <a:solidFill>
                  <a:schemeClr val="tx1">
                    <a:lumMod val="75000"/>
                    <a:lumOff val="25000"/>
                  </a:schemeClr>
                </a:solidFill>
                <a:latin typeface="Calibri" panose="020F0502020204030204" pitchFamily="34" charset="0"/>
                <a:ea typeface="Calibri" panose="020F0502020204030204" pitchFamily="34" charset="0"/>
              </a:rPr>
              <a:t>Liver disease</a:t>
            </a:r>
          </a:p>
          <a:p>
            <a:pPr marL="0" lvl="1" indent="0">
              <a:spcBef>
                <a:spcPts val="1000"/>
              </a:spcBef>
              <a:buNone/>
            </a:pPr>
            <a:r>
              <a:rPr lang="en-US" sz="2400">
                <a:solidFill>
                  <a:schemeClr val="tx1">
                    <a:lumMod val="75000"/>
                    <a:lumOff val="25000"/>
                  </a:schemeClr>
                </a:solidFill>
              </a:rPr>
              <a:t>Be mindful of those in a high-risk category, including yourself and those around you.  </a:t>
            </a:r>
          </a:p>
          <a:p>
            <a:pPr marL="0" indent="0">
              <a:buNone/>
            </a:pPr>
            <a:endParaRPr lang="en-US">
              <a:solidFill>
                <a:schemeClr val="tx1">
                  <a:lumMod val="75000"/>
                  <a:lumOff val="25000"/>
                </a:schemeClr>
              </a:solidFill>
            </a:endParaRPr>
          </a:p>
          <a:p>
            <a:pPr marL="0" indent="0">
              <a:buNone/>
            </a:pPr>
            <a:endParaRPr lang="en-US">
              <a:solidFill>
                <a:schemeClr val="tx1">
                  <a:lumMod val="75000"/>
                  <a:lumOff val="25000"/>
                </a:schemeClr>
              </a:solidFill>
            </a:endParaRPr>
          </a:p>
        </p:txBody>
      </p:sp>
      <p:sp>
        <p:nvSpPr>
          <p:cNvPr id="5" name="Text Placeholder 4">
            <a:extLst>
              <a:ext uri="{FF2B5EF4-FFF2-40B4-BE49-F238E27FC236}">
                <a16:creationId xmlns:a16="http://schemas.microsoft.com/office/drawing/2014/main" id="{37F07917-74D9-449B-A8B2-BE1B0A2197D0}"/>
              </a:ext>
            </a:extLst>
          </p:cNvPr>
          <p:cNvSpPr>
            <a:spLocks noGrp="1"/>
          </p:cNvSpPr>
          <p:nvPr>
            <p:ph type="body" sz="quarter" idx="14"/>
          </p:nvPr>
        </p:nvSpPr>
        <p:spPr/>
        <p:txBody>
          <a:bodyPr/>
          <a:lstStyle/>
          <a:p>
            <a:r>
              <a:rPr lang="en-US">
                <a:solidFill>
                  <a:schemeClr val="tx1">
                    <a:lumMod val="75000"/>
                    <a:lumOff val="25000"/>
                  </a:schemeClr>
                </a:solidFill>
              </a:rPr>
              <a:t>At-risk Individuals</a:t>
            </a:r>
          </a:p>
        </p:txBody>
      </p:sp>
    </p:spTree>
    <p:extLst>
      <p:ext uri="{BB962C8B-B14F-4D97-AF65-F5344CB8AC3E}">
        <p14:creationId xmlns:p14="http://schemas.microsoft.com/office/powerpoint/2010/main" val="60196689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3.9600.0"/>
  <p:tag name="AS_RELEASE_DATE" val="2018.05.15"/>
  <p:tag name="AS_TITLE" val="Aspose.Slides for .NET 4.0 Client Profile"/>
  <p:tag name="AS_VERSION" val="18.5"/>
</p:tagLst>
</file>

<file path=ppt/theme/theme1.xml><?xml version="1.0" encoding="utf-8"?>
<a:theme xmlns:a="http://schemas.openxmlformats.org/drawingml/2006/main" name="1_Office Theme">
  <a:themeElements>
    <a:clrScheme name="Custom 5">
      <a:dk1>
        <a:srgbClr val="3A3838"/>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3812</TotalTime>
  <Words>3200</Words>
  <Application>Microsoft Office PowerPoint</Application>
  <PresentationFormat>Widescreen</PresentationFormat>
  <Paragraphs>245</Paragraphs>
  <Slides>33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Calibri Light</vt:lpstr>
      <vt:lpstr>CG Times</vt:lpstr>
      <vt:lpstr>Courier New</vt:lpstr>
      <vt:lpstr>Symbol</vt:lpstr>
      <vt:lpstr>Times New Roman</vt:lpstr>
      <vt:lpstr>1_Office Theme</vt:lpstr>
      <vt:lpstr>Returning to Work Post-COVID-19</vt:lpstr>
      <vt:lpstr>Using This Presentation</vt:lpstr>
      <vt:lpstr>Purpose of Presentation</vt:lpstr>
      <vt:lpstr>Topics</vt:lpstr>
      <vt:lpstr>’s  Response to COVID-19</vt:lpstr>
      <vt:lpstr>Returning to Work</vt:lpstr>
      <vt:lpstr>COVID-19 Overview</vt:lpstr>
      <vt:lpstr>COVID-19 Overview, Cont. </vt:lpstr>
      <vt:lpstr>COVID-19 Overview, Cont. </vt:lpstr>
      <vt:lpstr>Workplace Changes</vt:lpstr>
      <vt:lpstr>Workplace Changes, Cont. </vt:lpstr>
      <vt:lpstr>Protecting Yourself and Others</vt:lpstr>
      <vt:lpstr>Protecting Yourself and Others, Cont. </vt:lpstr>
      <vt:lpstr>Protecting Yourself and Others, Cont. </vt:lpstr>
      <vt:lpstr>Protecting Yourself and Others, Cont. </vt:lpstr>
      <vt:lpstr>Face Coverings and Masks </vt:lpstr>
      <vt:lpstr>Face Coverings and Masks, Cont. </vt:lpstr>
      <vt:lpstr>Face Coverings and Masks, Cont.  </vt:lpstr>
      <vt:lpstr>Face Coverings and Masks, Cont. </vt:lpstr>
      <vt:lpstr>Cleaning Practices</vt:lpstr>
      <vt:lpstr>Screening Employee Temperatures</vt:lpstr>
      <vt:lpstr>Screening Employee Temperatures, Cont. </vt:lpstr>
      <vt:lpstr>Response to Employees Who Have Symptoms</vt:lpstr>
      <vt:lpstr>Planned Response to an Employee’s Positive Coronavirus Test </vt:lpstr>
      <vt:lpstr>Planned Response to an Employee’s Positive Coronavirus Test, Cont. </vt:lpstr>
      <vt:lpstr>Planned Response to an Employee’s Positive Coronavirus Test, Cont. </vt:lpstr>
      <vt:lpstr>Planned Response to an Employee’s Positive Coronavirus Test, Cont. </vt:lpstr>
      <vt:lpstr>Planned Response to an Employee’s Positive Coronavirus Test, Cont. </vt:lpstr>
      <vt:lpstr>Remote Work Policy</vt:lpstr>
      <vt:lpstr>Future Plans</vt:lpstr>
      <vt:lpstr>Health and Wellness Resources</vt:lpstr>
      <vt:lpstr>Other Resources</vt:lpstr>
      <vt:lpstr>Questions</vt:lpstr>
    </vt:vector>
  </TitlesOfParts>
  <Company>Zywave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Singleton, Chantell</dc:creator>
  <cp:lastModifiedBy>Diana Dix</cp:lastModifiedBy>
  <cp:revision>596</cp:revision>
  <dcterms:created xsi:type="dcterms:W3CDTF">2014-11-03T15:48:13Z</dcterms:created>
  <dcterms:modified xsi:type="dcterms:W3CDTF">2020-06-09T02:03:50Z</dcterms:modified>
</cp:coreProperties>
</file>